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25"/>
  </p:notesMasterIdLst>
  <p:handoutMasterIdLst>
    <p:handoutMasterId r:id="rId26"/>
  </p:handoutMasterIdLst>
  <p:sldIdLst>
    <p:sldId id="260" r:id="rId2"/>
    <p:sldId id="257" r:id="rId3"/>
    <p:sldId id="271" r:id="rId4"/>
    <p:sldId id="293" r:id="rId5"/>
    <p:sldId id="295" r:id="rId6"/>
    <p:sldId id="278" r:id="rId7"/>
    <p:sldId id="282" r:id="rId8"/>
    <p:sldId id="280" r:id="rId9"/>
    <p:sldId id="281" r:id="rId10"/>
    <p:sldId id="296" r:id="rId11"/>
    <p:sldId id="283" r:id="rId12"/>
    <p:sldId id="284" r:id="rId13"/>
    <p:sldId id="262" r:id="rId14"/>
    <p:sldId id="285" r:id="rId15"/>
    <p:sldId id="286" r:id="rId16"/>
    <p:sldId id="287" r:id="rId17"/>
    <p:sldId id="288" r:id="rId18"/>
    <p:sldId id="289" r:id="rId19"/>
    <p:sldId id="290" r:id="rId20"/>
    <p:sldId id="291" r:id="rId21"/>
    <p:sldId id="275" r:id="rId22"/>
    <p:sldId id="294" r:id="rId23"/>
    <p:sldId id="292" r:id="rId24"/>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B43E"/>
    <a:srgbClr val="FFB351"/>
    <a:srgbClr val="005191"/>
    <a:srgbClr val="F57814"/>
    <a:srgbClr val="539ED0"/>
    <a:srgbClr val="649B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68"/>
    <p:restoredTop sz="94681"/>
  </p:normalViewPr>
  <p:slideViewPr>
    <p:cSldViewPr snapToGrid="0" snapToObjects="1">
      <p:cViewPr varScale="1">
        <p:scale>
          <a:sx n="71" d="100"/>
          <a:sy n="71" d="100"/>
        </p:scale>
        <p:origin x="544"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28E10100-14E3-D647-84FF-F8CB4A92EEE3}" type="datetimeFigureOut">
              <a:rPr lang="en-US" smtClean="0"/>
              <a:t>3/7/2019</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27404484-2D14-8147-A2DC-EBF549FB1979}" type="slidenum">
              <a:rPr lang="en-US" smtClean="0"/>
              <a:t>‹#›</a:t>
            </a:fld>
            <a:endParaRPr lang="en-US"/>
          </a:p>
        </p:txBody>
      </p:sp>
    </p:spTree>
    <p:extLst>
      <p:ext uri="{BB962C8B-B14F-4D97-AF65-F5344CB8AC3E}">
        <p14:creationId xmlns:p14="http://schemas.microsoft.com/office/powerpoint/2010/main" val="6888042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6DBCEA2A-B16D-F446-9BF6-799BE5083711}" type="datetimeFigureOut">
              <a:rPr lang="en-US" smtClean="0"/>
              <a:t>3/7/2019</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7AC2BE64-911F-3D4B-A781-15E4A6542559}" type="slidenum">
              <a:rPr lang="en-US" smtClean="0"/>
              <a:t>‹#›</a:t>
            </a:fld>
            <a:endParaRPr lang="en-US"/>
          </a:p>
        </p:txBody>
      </p:sp>
    </p:spTree>
    <p:extLst>
      <p:ext uri="{BB962C8B-B14F-4D97-AF65-F5344CB8AC3E}">
        <p14:creationId xmlns:p14="http://schemas.microsoft.com/office/powerpoint/2010/main" val="17258275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2BE64-911F-3D4B-A781-15E4A6542559}" type="slidenum">
              <a:rPr lang="en-US" smtClean="0"/>
              <a:t>1</a:t>
            </a:fld>
            <a:endParaRPr lang="en-US"/>
          </a:p>
        </p:txBody>
      </p:sp>
    </p:spTree>
    <p:extLst>
      <p:ext uri="{BB962C8B-B14F-4D97-AF65-F5344CB8AC3E}">
        <p14:creationId xmlns:p14="http://schemas.microsoft.com/office/powerpoint/2010/main" val="1796928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2BE64-911F-3D4B-A781-15E4A6542559}" type="slidenum">
              <a:rPr lang="en-US" smtClean="0"/>
              <a:t>11</a:t>
            </a:fld>
            <a:endParaRPr lang="en-US"/>
          </a:p>
        </p:txBody>
      </p:sp>
    </p:spTree>
    <p:extLst>
      <p:ext uri="{BB962C8B-B14F-4D97-AF65-F5344CB8AC3E}">
        <p14:creationId xmlns:p14="http://schemas.microsoft.com/office/powerpoint/2010/main" val="2072609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2BE64-911F-3D4B-A781-15E4A6542559}" type="slidenum">
              <a:rPr lang="en-US" smtClean="0"/>
              <a:t>16</a:t>
            </a:fld>
            <a:endParaRPr lang="en-US"/>
          </a:p>
        </p:txBody>
      </p:sp>
    </p:spTree>
    <p:extLst>
      <p:ext uri="{BB962C8B-B14F-4D97-AF65-F5344CB8AC3E}">
        <p14:creationId xmlns:p14="http://schemas.microsoft.com/office/powerpoint/2010/main" val="1736507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back to personal</a:t>
            </a:r>
            <a:r>
              <a:rPr lang="en-US" baseline="0" dirty="0"/>
              <a:t> learning goals</a:t>
            </a:r>
            <a:endParaRPr lang="en-US" dirty="0"/>
          </a:p>
        </p:txBody>
      </p:sp>
      <p:sp>
        <p:nvSpPr>
          <p:cNvPr id="4" name="Slide Number Placeholder 3"/>
          <p:cNvSpPr>
            <a:spLocks noGrp="1"/>
          </p:cNvSpPr>
          <p:nvPr>
            <p:ph type="sldNum" sz="quarter" idx="10"/>
          </p:nvPr>
        </p:nvSpPr>
        <p:spPr/>
        <p:txBody>
          <a:bodyPr/>
          <a:lstStyle/>
          <a:p>
            <a:fld id="{7AC2BE64-911F-3D4B-A781-15E4A6542559}" type="slidenum">
              <a:rPr lang="en-US" smtClean="0"/>
              <a:t>21</a:t>
            </a:fld>
            <a:endParaRPr lang="en-US"/>
          </a:p>
        </p:txBody>
      </p:sp>
    </p:spTree>
    <p:extLst>
      <p:ext uri="{BB962C8B-B14F-4D97-AF65-F5344CB8AC3E}">
        <p14:creationId xmlns:p14="http://schemas.microsoft.com/office/powerpoint/2010/main" val="832761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C2BE64-911F-3D4B-A781-15E4A6542559}" type="slidenum">
              <a:rPr lang="en-US" smtClean="0"/>
              <a:t>2</a:t>
            </a:fld>
            <a:endParaRPr lang="en-US"/>
          </a:p>
        </p:txBody>
      </p:sp>
    </p:spTree>
    <p:extLst>
      <p:ext uri="{BB962C8B-B14F-4D97-AF65-F5344CB8AC3E}">
        <p14:creationId xmlns:p14="http://schemas.microsoft.com/office/powerpoint/2010/main" val="164254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C2BE64-911F-3D4B-A781-15E4A6542559}" type="slidenum">
              <a:rPr lang="en-US" smtClean="0"/>
              <a:t>3</a:t>
            </a:fld>
            <a:endParaRPr lang="en-US"/>
          </a:p>
        </p:txBody>
      </p:sp>
    </p:spTree>
    <p:extLst>
      <p:ext uri="{BB962C8B-B14F-4D97-AF65-F5344CB8AC3E}">
        <p14:creationId xmlns:p14="http://schemas.microsoft.com/office/powerpoint/2010/main" val="1420868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To ensure that</a:t>
            </a:r>
            <a:r>
              <a:rPr lang="en-US" baseline="0" dirty="0"/>
              <a:t> the UNITED WE FIGHT. UNITED WE WIN. Artwork is on top of the photo you may have to click on photo box and select to SEND TO BACK.</a:t>
            </a:r>
            <a:endParaRPr lang="en-US" dirty="0"/>
          </a:p>
          <a:p>
            <a:endParaRPr lang="en-US" dirty="0"/>
          </a:p>
        </p:txBody>
      </p:sp>
      <p:sp>
        <p:nvSpPr>
          <p:cNvPr id="4" name="Slide Number Placeholder 3"/>
          <p:cNvSpPr>
            <a:spLocks noGrp="1"/>
          </p:cNvSpPr>
          <p:nvPr>
            <p:ph type="sldNum" sz="quarter" idx="10"/>
          </p:nvPr>
        </p:nvSpPr>
        <p:spPr/>
        <p:txBody>
          <a:bodyPr/>
          <a:lstStyle/>
          <a:p>
            <a:fld id="{7AC2BE64-911F-3D4B-A781-15E4A6542559}" type="slidenum">
              <a:rPr lang="en-US" smtClean="0"/>
              <a:t>4</a:t>
            </a:fld>
            <a:endParaRPr lang="en-US"/>
          </a:p>
        </p:txBody>
      </p:sp>
    </p:spTree>
    <p:extLst>
      <p:ext uri="{BB962C8B-B14F-4D97-AF65-F5344CB8AC3E}">
        <p14:creationId xmlns:p14="http://schemas.microsoft.com/office/powerpoint/2010/main" val="3720987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Preview next slide by asking who attended the Logic Models training on 1/31…Have</a:t>
            </a:r>
            <a:r>
              <a:rPr lang="en-US" baseline="0" dirty="0"/>
              <a:t> some folks share what they remember about them and say yes, they’re very important for a strong grant proposal.  </a:t>
            </a:r>
            <a:endParaRPr lang="en-US" dirty="0"/>
          </a:p>
        </p:txBody>
      </p:sp>
      <p:sp>
        <p:nvSpPr>
          <p:cNvPr id="4" name="Slide Number Placeholder 3"/>
          <p:cNvSpPr>
            <a:spLocks noGrp="1"/>
          </p:cNvSpPr>
          <p:nvPr>
            <p:ph type="sldNum" sz="quarter" idx="5"/>
          </p:nvPr>
        </p:nvSpPr>
        <p:spPr/>
        <p:txBody>
          <a:bodyPr/>
          <a:lstStyle/>
          <a:p>
            <a:fld id="{7AC2BE64-911F-3D4B-A781-15E4A6542559}" type="slidenum">
              <a:rPr lang="en-US" smtClean="0"/>
              <a:t>6</a:t>
            </a:fld>
            <a:endParaRPr lang="en-US"/>
          </a:p>
        </p:txBody>
      </p:sp>
    </p:spTree>
    <p:extLst>
      <p:ext uri="{BB962C8B-B14F-4D97-AF65-F5344CB8AC3E}">
        <p14:creationId xmlns:p14="http://schemas.microsoft.com/office/powerpoint/2010/main" val="2389753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2BE64-911F-3D4B-A781-15E4A6542559}" type="slidenum">
              <a:rPr lang="en-US" smtClean="0"/>
              <a:t>7</a:t>
            </a:fld>
            <a:endParaRPr lang="en-US"/>
          </a:p>
        </p:txBody>
      </p:sp>
    </p:spTree>
    <p:extLst>
      <p:ext uri="{BB962C8B-B14F-4D97-AF65-F5344CB8AC3E}">
        <p14:creationId xmlns:p14="http://schemas.microsoft.com/office/powerpoint/2010/main" val="982656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word “crafting” is intentionally used </a:t>
            </a:r>
          </a:p>
          <a:p>
            <a:r>
              <a:rPr lang="en-US" baseline="0" dirty="0"/>
              <a:t>I could spend an entire day training to crafting a strong narrative – what you’re getting is only touching the surface</a:t>
            </a:r>
          </a:p>
          <a:p>
            <a:r>
              <a:rPr lang="en-US" baseline="0" dirty="0"/>
              <a:t>Refer to handout for a bit more detailed information</a:t>
            </a:r>
          </a:p>
          <a:p>
            <a:r>
              <a:rPr lang="en-US" baseline="0" dirty="0"/>
              <a:t>DATA is an essential component of articulating the problem</a:t>
            </a:r>
          </a:p>
          <a:p>
            <a:r>
              <a:rPr lang="en-US" baseline="0" dirty="0"/>
              <a:t>Remember you can contact me or Nikki with help in this area prior to release of the RFP</a:t>
            </a:r>
            <a:endParaRPr lang="en-US" dirty="0"/>
          </a:p>
        </p:txBody>
      </p:sp>
      <p:sp>
        <p:nvSpPr>
          <p:cNvPr id="4" name="Slide Number Placeholder 3"/>
          <p:cNvSpPr>
            <a:spLocks noGrp="1"/>
          </p:cNvSpPr>
          <p:nvPr>
            <p:ph type="sldNum" sz="quarter" idx="10"/>
          </p:nvPr>
        </p:nvSpPr>
        <p:spPr/>
        <p:txBody>
          <a:bodyPr/>
          <a:lstStyle/>
          <a:p>
            <a:fld id="{7AC2BE64-911F-3D4B-A781-15E4A6542559}" type="slidenum">
              <a:rPr lang="en-US" smtClean="0"/>
              <a:t>8</a:t>
            </a:fld>
            <a:endParaRPr lang="en-US"/>
          </a:p>
        </p:txBody>
      </p:sp>
    </p:spTree>
    <p:extLst>
      <p:ext uri="{BB962C8B-B14F-4D97-AF65-F5344CB8AC3E}">
        <p14:creationId xmlns:p14="http://schemas.microsoft.com/office/powerpoint/2010/main" val="430763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Solicit</a:t>
            </a:r>
            <a:r>
              <a:rPr lang="en-US" baseline="0" dirty="0"/>
              <a:t> examples of </a:t>
            </a:r>
            <a:r>
              <a:rPr lang="en-US" dirty="0"/>
              <a:t>In</a:t>
            </a:r>
            <a:r>
              <a:rPr lang="en-US" baseline="0" dirty="0"/>
              <a:t>-kind resources:  v</a:t>
            </a:r>
            <a:r>
              <a:rPr lang="en-US" dirty="0"/>
              <a:t>olunteers;</a:t>
            </a:r>
            <a:r>
              <a:rPr lang="en-US" baseline="0" dirty="0"/>
              <a:t> donated space, materials, furniture, equipment, etc.</a:t>
            </a:r>
            <a:endParaRPr lang="en-US" dirty="0"/>
          </a:p>
        </p:txBody>
      </p:sp>
      <p:sp>
        <p:nvSpPr>
          <p:cNvPr id="4" name="Slide Number Placeholder 3"/>
          <p:cNvSpPr>
            <a:spLocks noGrp="1"/>
          </p:cNvSpPr>
          <p:nvPr>
            <p:ph type="sldNum" sz="quarter" idx="10"/>
          </p:nvPr>
        </p:nvSpPr>
        <p:spPr/>
        <p:txBody>
          <a:bodyPr/>
          <a:lstStyle/>
          <a:p>
            <a:fld id="{7AC2BE64-911F-3D4B-A781-15E4A6542559}" type="slidenum">
              <a:rPr lang="en-US" smtClean="0"/>
              <a:t>9</a:t>
            </a:fld>
            <a:endParaRPr lang="en-US"/>
          </a:p>
        </p:txBody>
      </p:sp>
    </p:spTree>
    <p:extLst>
      <p:ext uri="{BB962C8B-B14F-4D97-AF65-F5344CB8AC3E}">
        <p14:creationId xmlns:p14="http://schemas.microsoft.com/office/powerpoint/2010/main" val="2170995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Brainstorm how each contributes to sustainability</a:t>
            </a:r>
          </a:p>
        </p:txBody>
      </p:sp>
      <p:sp>
        <p:nvSpPr>
          <p:cNvPr id="4" name="Slide Number Placeholder 3"/>
          <p:cNvSpPr>
            <a:spLocks noGrp="1"/>
          </p:cNvSpPr>
          <p:nvPr>
            <p:ph type="sldNum" sz="quarter" idx="10"/>
          </p:nvPr>
        </p:nvSpPr>
        <p:spPr/>
        <p:txBody>
          <a:bodyPr/>
          <a:lstStyle/>
          <a:p>
            <a:fld id="{7AC2BE64-911F-3D4B-A781-15E4A6542559}" type="slidenum">
              <a:rPr lang="en-US" smtClean="0"/>
              <a:t>10</a:t>
            </a:fld>
            <a:endParaRPr lang="en-US"/>
          </a:p>
        </p:txBody>
      </p:sp>
    </p:spTree>
    <p:extLst>
      <p:ext uri="{BB962C8B-B14F-4D97-AF65-F5344CB8AC3E}">
        <p14:creationId xmlns:p14="http://schemas.microsoft.com/office/powerpoint/2010/main" val="41378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Picture Placeholder 18"/>
          <p:cNvSpPr>
            <a:spLocks noGrp="1"/>
          </p:cNvSpPr>
          <p:nvPr>
            <p:ph type="pic" sz="quarter" idx="10"/>
          </p:nvPr>
        </p:nvSpPr>
        <p:spPr>
          <a:xfrm>
            <a:off x="0" y="0"/>
            <a:ext cx="12192000" cy="4820374"/>
          </a:xfrm>
          <a:solidFill>
            <a:schemeClr val="tx2">
              <a:lumMod val="20000"/>
              <a:lumOff val="80000"/>
            </a:schemeClr>
          </a:solidFill>
        </p:spPr>
        <p:txBody>
          <a:bodyPr anchor="ctr"/>
          <a:lstStyle>
            <a:lvl1pPr algn="ctr">
              <a:defRPr/>
            </a:lvl1pPr>
          </a:lstStyle>
          <a:p>
            <a:endParaRPr lang="en-US" dirty="0"/>
          </a:p>
        </p:txBody>
      </p:sp>
      <p:sp>
        <p:nvSpPr>
          <p:cNvPr id="3" name="Subtitle 2"/>
          <p:cNvSpPr>
            <a:spLocks noGrp="1"/>
          </p:cNvSpPr>
          <p:nvPr>
            <p:ph type="subTitle" idx="1" hasCustomPrompt="1"/>
          </p:nvPr>
        </p:nvSpPr>
        <p:spPr>
          <a:xfrm>
            <a:off x="1765300" y="5353775"/>
            <a:ext cx="6764747" cy="610323"/>
          </a:xfrm>
        </p:spPr>
        <p:txBody>
          <a:bodyPr>
            <a:normAutofit/>
          </a:bodyPr>
          <a:lstStyle>
            <a:lvl1pPr marL="0" indent="0" algn="l">
              <a:buNone/>
              <a:defRPr sz="3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Title of presentation</a:t>
            </a:r>
          </a:p>
        </p:txBody>
      </p:sp>
      <p:sp>
        <p:nvSpPr>
          <p:cNvPr id="21" name="Text Placeholder 20"/>
          <p:cNvSpPr>
            <a:spLocks noGrp="1"/>
          </p:cNvSpPr>
          <p:nvPr>
            <p:ph type="body" sz="quarter" idx="11"/>
          </p:nvPr>
        </p:nvSpPr>
        <p:spPr>
          <a:xfrm>
            <a:off x="1765831" y="6052998"/>
            <a:ext cx="6764216" cy="489675"/>
          </a:xfrm>
        </p:spPr>
        <p:txBody>
          <a:bodyPr>
            <a:normAutofit/>
          </a:bodyPr>
          <a:lstStyle>
            <a:lvl1pPr marL="0" indent="0">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
        <p:nvSpPr>
          <p:cNvPr id="11" name="Text Placeholder 4"/>
          <p:cNvSpPr txBox="1">
            <a:spLocks/>
          </p:cNvSpPr>
          <p:nvPr userDrawn="1"/>
        </p:nvSpPr>
        <p:spPr>
          <a:xfrm>
            <a:off x="8663233" y="6290503"/>
            <a:ext cx="2037046" cy="221058"/>
          </a:xfrm>
          <a:prstGeom prst="rect">
            <a:avLst/>
          </a:prstGeom>
          <a:noFill/>
          <a:ln>
            <a:noFill/>
          </a:ln>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accent1"/>
                </a:solidFill>
              </a:rPr>
              <a:t>Monadnock United Way</a:t>
            </a:r>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11" name="Picture Placeholder 18"/>
          <p:cNvSpPr>
            <a:spLocks noGrp="1"/>
          </p:cNvSpPr>
          <p:nvPr>
            <p:ph type="pic" sz="quarter" idx="10"/>
          </p:nvPr>
        </p:nvSpPr>
        <p:spPr>
          <a:xfrm>
            <a:off x="0" y="0"/>
            <a:ext cx="12192000" cy="2788375"/>
          </a:xfrm>
          <a:solidFill>
            <a:schemeClr val="tx2">
              <a:lumMod val="20000"/>
              <a:lumOff val="80000"/>
            </a:schemeClr>
          </a:solidFill>
        </p:spPr>
        <p:txBody>
          <a:bodyPr anchor="ctr"/>
          <a:lstStyle>
            <a:lvl1pPr algn="ctr">
              <a:defRPr/>
            </a:lvl1pPr>
          </a:lstStyle>
          <a:p>
            <a:endParaRPr lang="en-US" dirty="0"/>
          </a:p>
        </p:txBody>
      </p:sp>
      <p:sp>
        <p:nvSpPr>
          <p:cNvPr id="3" name="Content Placeholder 2"/>
          <p:cNvSpPr>
            <a:spLocks noGrp="1"/>
          </p:cNvSpPr>
          <p:nvPr>
            <p:ph idx="1" hasCustomPrompt="1"/>
          </p:nvPr>
        </p:nvSpPr>
        <p:spPr>
          <a:xfrm>
            <a:off x="465666" y="3340100"/>
            <a:ext cx="10888133" cy="2571025"/>
          </a:xfrm>
        </p:spPr>
        <p:txBody>
          <a:bodyPr anchor="ctr">
            <a:normAutofit/>
          </a:bodyPr>
          <a:lstStyle>
            <a:lvl1pPr marL="0" indent="0" algn="ctr">
              <a:buNone/>
              <a:defRPr sz="3600" b="1" i="1">
                <a:solidFill>
                  <a:schemeClr val="accent6"/>
                </a:solidFill>
              </a:defRPr>
            </a:lvl1pPr>
            <a:lvl2pPr algn="ctr">
              <a:defRPr i="1">
                <a:solidFill>
                  <a:schemeClr val="accent1"/>
                </a:solidFill>
              </a:defRPr>
            </a:lvl2pPr>
            <a:lvl3pPr algn="ctr">
              <a:defRPr i="1">
                <a:solidFill>
                  <a:schemeClr val="accent1"/>
                </a:solidFill>
              </a:defRPr>
            </a:lvl3pPr>
            <a:lvl4pPr algn="ctr">
              <a:defRPr i="1">
                <a:solidFill>
                  <a:schemeClr val="accent1"/>
                </a:solidFill>
              </a:defRPr>
            </a:lvl4pPr>
            <a:lvl5pPr algn="ctr">
              <a:defRPr i="1">
                <a:solidFill>
                  <a:schemeClr val="accent1"/>
                </a:solidFill>
              </a:defRPr>
            </a:lvl5pPr>
          </a:lstStyle>
          <a:p>
            <a:pPr lvl="0"/>
            <a:r>
              <a:rPr lang="en-US" dirty="0"/>
              <a:t>“Click to edit Master text styles”</a:t>
            </a:r>
          </a:p>
        </p:txBody>
      </p:sp>
      <p:sp>
        <p:nvSpPr>
          <p:cNvPr id="14" name="Slide Number Placeholder 3"/>
          <p:cNvSpPr>
            <a:spLocks noGrp="1"/>
          </p:cNvSpPr>
          <p:nvPr>
            <p:ph type="sldNum" sz="quarter" idx="4"/>
          </p:nvPr>
        </p:nvSpPr>
        <p:spPr>
          <a:xfrm>
            <a:off x="465666"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69291-A384-1346-A27A-D0A1C91B6C32}" type="slidenum">
              <a:rPr lang="en-US" smtClean="0"/>
              <a:pPr/>
              <a:t>‹#›</a:t>
            </a:fld>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
        <p:nvSpPr>
          <p:cNvPr id="12" name="Text Placeholder 4">
            <a:extLst>
              <a:ext uri="{FF2B5EF4-FFF2-40B4-BE49-F238E27FC236}">
                <a16:creationId xmlns:a16="http://schemas.microsoft.com/office/drawing/2014/main" id="{2F74B21D-0900-4933-8F0D-20AD35ED23ED}"/>
              </a:ext>
            </a:extLst>
          </p:cNvPr>
          <p:cNvSpPr txBox="1">
            <a:spLocks/>
          </p:cNvSpPr>
          <p:nvPr userDrawn="1"/>
        </p:nvSpPr>
        <p:spPr>
          <a:xfrm>
            <a:off x="8663233" y="6290503"/>
            <a:ext cx="2037046" cy="221058"/>
          </a:xfrm>
          <a:prstGeom prst="rect">
            <a:avLst/>
          </a:prstGeom>
          <a:noFill/>
          <a:ln>
            <a:noFill/>
          </a:ln>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accent1"/>
                </a:solidFill>
              </a:rPr>
              <a:t>Monadnock United Way</a:t>
            </a:r>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82600" y="397504"/>
            <a:ext cx="2044700" cy="1327089"/>
          </a:xfrm>
          <a:prstGeom prst="rect">
            <a:avLst/>
          </a:prstGeom>
        </p:spPr>
      </p:pic>
      <p:sp>
        <p:nvSpPr>
          <p:cNvPr id="3" name="Content Placeholder 2"/>
          <p:cNvSpPr>
            <a:spLocks noGrp="1"/>
          </p:cNvSpPr>
          <p:nvPr>
            <p:ph idx="1"/>
          </p:nvPr>
        </p:nvSpPr>
        <p:spPr>
          <a:xfrm>
            <a:off x="465666" y="1989862"/>
            <a:ext cx="10888133" cy="405478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3"/>
          <p:cNvSpPr>
            <a:spLocks noGrp="1"/>
          </p:cNvSpPr>
          <p:nvPr>
            <p:ph type="sldNum" sz="quarter" idx="4"/>
          </p:nvPr>
        </p:nvSpPr>
        <p:spPr>
          <a:xfrm>
            <a:off x="465666"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69291-A384-1346-A27A-D0A1C91B6C32}" type="slidenum">
              <a:rPr lang="en-US" smtClean="0"/>
              <a:pPr/>
              <a:t>‹#›</a:t>
            </a:fld>
            <a:endParaRPr lang="en-US"/>
          </a:p>
        </p:txBody>
      </p:sp>
      <p:sp>
        <p:nvSpPr>
          <p:cNvPr id="13" name="Title 1"/>
          <p:cNvSpPr>
            <a:spLocks noGrp="1"/>
          </p:cNvSpPr>
          <p:nvPr>
            <p:ph type="title"/>
          </p:nvPr>
        </p:nvSpPr>
        <p:spPr>
          <a:xfrm>
            <a:off x="2755900" y="493135"/>
            <a:ext cx="8915400" cy="1151075"/>
          </a:xfrm>
        </p:spPr>
        <p:txBody>
          <a:bodyPr anchor="b"/>
          <a:lstStyle>
            <a:lvl1pPr>
              <a:defRPr>
                <a:solidFill>
                  <a:schemeClr val="accent5"/>
                </a:solidFill>
              </a:defRPr>
            </a:lvl1pPr>
          </a:lstStyle>
          <a:p>
            <a:endParaRPr lang="en-US" dirty="0"/>
          </a:p>
        </p:txBody>
      </p:sp>
      <p:cxnSp>
        <p:nvCxnSpPr>
          <p:cNvPr id="14" name="Straight Connector 13"/>
          <p:cNvCxnSpPr/>
          <p:nvPr userDrawn="1"/>
        </p:nvCxnSpPr>
        <p:spPr>
          <a:xfrm flipV="1">
            <a:off x="2882900" y="1580711"/>
            <a:ext cx="8890000" cy="3082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
        <p:nvSpPr>
          <p:cNvPr id="12" name="Text Placeholder 4"/>
          <p:cNvSpPr txBox="1">
            <a:spLocks/>
          </p:cNvSpPr>
          <p:nvPr userDrawn="1"/>
        </p:nvSpPr>
        <p:spPr>
          <a:xfrm>
            <a:off x="8821597" y="6290502"/>
            <a:ext cx="2081930" cy="365125"/>
          </a:xfrm>
          <a:prstGeom prst="rect">
            <a:avLst/>
          </a:prstGeom>
          <a:noFill/>
          <a:ln>
            <a:noFill/>
          </a:ln>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accent1"/>
                </a:solidFill>
              </a:rPr>
              <a:t>Monadnock United Way</a:t>
            </a:r>
          </a:p>
        </p:txBody>
      </p:sp>
      <p:sp>
        <p:nvSpPr>
          <p:cNvPr id="15" name="Text Placeholder 5"/>
          <p:cNvSpPr txBox="1">
            <a:spLocks/>
          </p:cNvSpPr>
          <p:nvPr userDrawn="1"/>
        </p:nvSpPr>
        <p:spPr>
          <a:xfrm>
            <a:off x="8826597" y="6511560"/>
            <a:ext cx="1872332" cy="241665"/>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850" dirty="0">
                <a:solidFill>
                  <a:schemeClr val="accent1"/>
                </a:solidFill>
              </a:rPr>
              <a:t>muw.org</a:t>
            </a:r>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1" name="Content Placeholder 2"/>
          <p:cNvSpPr>
            <a:spLocks noGrp="1"/>
          </p:cNvSpPr>
          <p:nvPr>
            <p:ph sz="half" idx="1"/>
          </p:nvPr>
        </p:nvSpPr>
        <p:spPr>
          <a:xfrm>
            <a:off x="4826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3"/>
          <p:cNvSpPr>
            <a:spLocks noGrp="1"/>
          </p:cNvSpPr>
          <p:nvPr>
            <p:ph sz="half" idx="2"/>
          </p:nvPr>
        </p:nvSpPr>
        <p:spPr>
          <a:xfrm>
            <a:off x="58166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lide Number Placeholder 3"/>
          <p:cNvSpPr>
            <a:spLocks noGrp="1"/>
          </p:cNvSpPr>
          <p:nvPr>
            <p:ph type="sldNum" sz="quarter" idx="4"/>
          </p:nvPr>
        </p:nvSpPr>
        <p:spPr>
          <a:xfrm>
            <a:off x="465666"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69291-A384-1346-A27A-D0A1C91B6C32}" type="slidenum">
              <a:rPr lang="en-US" smtClean="0"/>
              <a:pPr/>
              <a:t>‹#›</a:t>
            </a:fld>
            <a:endParaRPr lang="en-US"/>
          </a:p>
        </p:txBody>
      </p:sp>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82600" y="397504"/>
            <a:ext cx="2044700" cy="1327089"/>
          </a:xfrm>
          <a:prstGeom prst="rect">
            <a:avLst/>
          </a:prstGeom>
        </p:spPr>
      </p:pic>
      <p:sp>
        <p:nvSpPr>
          <p:cNvPr id="20" name="Title 1"/>
          <p:cNvSpPr>
            <a:spLocks noGrp="1"/>
          </p:cNvSpPr>
          <p:nvPr>
            <p:ph type="title"/>
          </p:nvPr>
        </p:nvSpPr>
        <p:spPr>
          <a:xfrm>
            <a:off x="2755900" y="493135"/>
            <a:ext cx="8915400" cy="1151075"/>
          </a:xfrm>
        </p:spPr>
        <p:txBody>
          <a:bodyPr anchor="b"/>
          <a:lstStyle>
            <a:lvl1pPr>
              <a:defRPr>
                <a:solidFill>
                  <a:schemeClr val="accent5"/>
                </a:solidFill>
              </a:defRPr>
            </a:lvl1pPr>
          </a:lstStyle>
          <a:p>
            <a:endParaRPr lang="en-US" dirty="0"/>
          </a:p>
        </p:txBody>
      </p:sp>
      <p:cxnSp>
        <p:nvCxnSpPr>
          <p:cNvPr id="21" name="Straight Connector 20"/>
          <p:cNvCxnSpPr/>
          <p:nvPr userDrawn="1"/>
        </p:nvCxnSpPr>
        <p:spPr>
          <a:xfrm flipV="1">
            <a:off x="2882900" y="1580711"/>
            <a:ext cx="8890000" cy="3082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
        <p:nvSpPr>
          <p:cNvPr id="17" name="Text Placeholder 4">
            <a:extLst>
              <a:ext uri="{FF2B5EF4-FFF2-40B4-BE49-F238E27FC236}">
                <a16:creationId xmlns:a16="http://schemas.microsoft.com/office/drawing/2014/main" id="{42E259AB-5610-487B-93FB-C43E43996852}"/>
              </a:ext>
            </a:extLst>
          </p:cNvPr>
          <p:cNvSpPr txBox="1">
            <a:spLocks/>
          </p:cNvSpPr>
          <p:nvPr userDrawn="1"/>
        </p:nvSpPr>
        <p:spPr>
          <a:xfrm>
            <a:off x="8663233" y="6290503"/>
            <a:ext cx="2037046" cy="221058"/>
          </a:xfrm>
          <a:prstGeom prst="rect">
            <a:avLst/>
          </a:prstGeom>
          <a:noFill/>
          <a:ln>
            <a:noFill/>
          </a:ln>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accent1"/>
                </a:solidFill>
              </a:rPr>
              <a:t>Monadnock United Way</a:t>
            </a:r>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82600" y="397504"/>
            <a:ext cx="2044700" cy="1327089"/>
          </a:xfrm>
          <a:prstGeom prst="rect">
            <a:avLst/>
          </a:prstGeom>
        </p:spPr>
      </p:pic>
      <p:sp>
        <p:nvSpPr>
          <p:cNvPr id="3" name="Chart Placeholder 2"/>
          <p:cNvSpPr>
            <a:spLocks noGrp="1"/>
          </p:cNvSpPr>
          <p:nvPr>
            <p:ph type="chart" sz="quarter" idx="14"/>
          </p:nvPr>
        </p:nvSpPr>
        <p:spPr>
          <a:xfrm>
            <a:off x="482600" y="1955800"/>
            <a:ext cx="10871200" cy="3492500"/>
          </a:xfrm>
          <a:solidFill>
            <a:schemeClr val="bg2"/>
          </a:solidFill>
        </p:spPr>
        <p:txBody>
          <a:bodyPr anchor="ctr"/>
          <a:lstStyle>
            <a:lvl1pPr algn="ctr">
              <a:defRPr/>
            </a:lvl1pPr>
          </a:lstStyle>
          <a:p>
            <a:endParaRPr lang="en-US"/>
          </a:p>
        </p:txBody>
      </p:sp>
      <p:sp>
        <p:nvSpPr>
          <p:cNvPr id="14" name="Slide Number Placeholder 3"/>
          <p:cNvSpPr>
            <a:spLocks noGrp="1"/>
          </p:cNvSpPr>
          <p:nvPr>
            <p:ph type="sldNum" sz="quarter" idx="4"/>
          </p:nvPr>
        </p:nvSpPr>
        <p:spPr>
          <a:xfrm>
            <a:off x="465666"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69291-A384-1346-A27A-D0A1C91B6C32}" type="slidenum">
              <a:rPr lang="en-US" smtClean="0"/>
              <a:pPr/>
              <a:t>‹#›</a:t>
            </a:fld>
            <a:endParaRPr lang="en-US"/>
          </a:p>
        </p:txBody>
      </p:sp>
      <p:sp>
        <p:nvSpPr>
          <p:cNvPr id="15" name="Title 1"/>
          <p:cNvSpPr>
            <a:spLocks noGrp="1"/>
          </p:cNvSpPr>
          <p:nvPr>
            <p:ph type="title"/>
          </p:nvPr>
        </p:nvSpPr>
        <p:spPr>
          <a:xfrm>
            <a:off x="2755900" y="493135"/>
            <a:ext cx="8915400" cy="1151075"/>
          </a:xfrm>
        </p:spPr>
        <p:txBody>
          <a:bodyPr anchor="b"/>
          <a:lstStyle>
            <a:lvl1pPr>
              <a:defRPr>
                <a:solidFill>
                  <a:schemeClr val="accent5"/>
                </a:solidFill>
              </a:defRPr>
            </a:lvl1pPr>
          </a:lstStyle>
          <a:p>
            <a:endParaRPr lang="en-US" dirty="0"/>
          </a:p>
        </p:txBody>
      </p:sp>
      <p:cxnSp>
        <p:nvCxnSpPr>
          <p:cNvPr id="16" name="Straight Connector 15"/>
          <p:cNvCxnSpPr/>
          <p:nvPr userDrawn="1"/>
        </p:nvCxnSpPr>
        <p:spPr>
          <a:xfrm flipV="1">
            <a:off x="2882900" y="1580711"/>
            <a:ext cx="8890000" cy="3082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
        <p:nvSpPr>
          <p:cNvPr id="13" name="Text Placeholder 4">
            <a:extLst>
              <a:ext uri="{FF2B5EF4-FFF2-40B4-BE49-F238E27FC236}">
                <a16:creationId xmlns:a16="http://schemas.microsoft.com/office/drawing/2014/main" id="{00F16396-CA0F-4419-B440-6C4ABFDC7D63}"/>
              </a:ext>
            </a:extLst>
          </p:cNvPr>
          <p:cNvSpPr txBox="1">
            <a:spLocks/>
          </p:cNvSpPr>
          <p:nvPr userDrawn="1"/>
        </p:nvSpPr>
        <p:spPr>
          <a:xfrm>
            <a:off x="8663233" y="6290503"/>
            <a:ext cx="2037046" cy="221058"/>
          </a:xfrm>
          <a:prstGeom prst="rect">
            <a:avLst/>
          </a:prstGeom>
          <a:noFill/>
          <a:ln>
            <a:noFill/>
          </a:ln>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accent1"/>
                </a:solidFill>
              </a:rPr>
              <a:t>Monadnock United Way</a:t>
            </a:r>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1" name="Picture Placeholder 18"/>
          <p:cNvSpPr>
            <a:spLocks noGrp="1"/>
          </p:cNvSpPr>
          <p:nvPr>
            <p:ph type="pic" sz="quarter" idx="10"/>
          </p:nvPr>
        </p:nvSpPr>
        <p:spPr>
          <a:xfrm>
            <a:off x="0" y="0"/>
            <a:ext cx="12192000" cy="2788375"/>
          </a:xfrm>
          <a:solidFill>
            <a:schemeClr val="tx2">
              <a:lumMod val="20000"/>
              <a:lumOff val="80000"/>
            </a:schemeClr>
          </a:solidFill>
        </p:spPr>
        <p:txBody>
          <a:bodyPr anchor="ctr"/>
          <a:lstStyle>
            <a:lvl1pPr algn="ctr">
              <a:defRPr/>
            </a:lvl1pPr>
          </a:lstStyle>
          <a:p>
            <a:endParaRPr lang="en-US" dirty="0"/>
          </a:p>
        </p:txBody>
      </p:sp>
      <p:sp>
        <p:nvSpPr>
          <p:cNvPr id="3" name="Content Placeholder 2"/>
          <p:cNvSpPr>
            <a:spLocks noGrp="1"/>
          </p:cNvSpPr>
          <p:nvPr>
            <p:ph idx="1" hasCustomPrompt="1"/>
          </p:nvPr>
        </p:nvSpPr>
        <p:spPr>
          <a:xfrm>
            <a:off x="465666" y="3340100"/>
            <a:ext cx="10888133" cy="2571025"/>
          </a:xfrm>
        </p:spPr>
        <p:txBody>
          <a:bodyPr anchor="ctr">
            <a:normAutofit/>
          </a:bodyPr>
          <a:lstStyle>
            <a:lvl1pPr marL="0" indent="0" algn="ctr">
              <a:buNone/>
              <a:defRPr sz="3600" b="1" i="1">
                <a:solidFill>
                  <a:schemeClr val="accent1"/>
                </a:solidFill>
              </a:defRPr>
            </a:lvl1pPr>
            <a:lvl2pPr algn="ctr">
              <a:defRPr i="1">
                <a:solidFill>
                  <a:schemeClr val="accent1"/>
                </a:solidFill>
              </a:defRPr>
            </a:lvl2pPr>
            <a:lvl3pPr algn="ctr">
              <a:defRPr i="1">
                <a:solidFill>
                  <a:schemeClr val="accent1"/>
                </a:solidFill>
              </a:defRPr>
            </a:lvl3pPr>
            <a:lvl4pPr algn="ctr">
              <a:defRPr i="1">
                <a:solidFill>
                  <a:schemeClr val="accent1"/>
                </a:solidFill>
              </a:defRPr>
            </a:lvl4pPr>
            <a:lvl5pPr algn="ctr">
              <a:defRPr i="1">
                <a:solidFill>
                  <a:schemeClr val="accent1"/>
                </a:solidFill>
              </a:defRPr>
            </a:lvl5pPr>
          </a:lstStyle>
          <a:p>
            <a:pPr lvl="0"/>
            <a:r>
              <a:rPr lang="en-US" dirty="0"/>
              <a:t>“Click to edit Master text styles”</a:t>
            </a:r>
          </a:p>
        </p:txBody>
      </p:sp>
      <p:sp>
        <p:nvSpPr>
          <p:cNvPr id="13" name="Slide Number Placeholder 3"/>
          <p:cNvSpPr>
            <a:spLocks noGrp="1"/>
          </p:cNvSpPr>
          <p:nvPr>
            <p:ph type="sldNum" sz="quarter" idx="4"/>
          </p:nvPr>
        </p:nvSpPr>
        <p:spPr>
          <a:xfrm>
            <a:off x="465666"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69291-A384-1346-A27A-D0A1C91B6C32}" type="slidenum">
              <a:rPr lang="en-US" smtClean="0"/>
              <a:pPr/>
              <a:t>‹#›</a:t>
            </a:fld>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
        <p:nvSpPr>
          <p:cNvPr id="12" name="Text Placeholder 4">
            <a:extLst>
              <a:ext uri="{FF2B5EF4-FFF2-40B4-BE49-F238E27FC236}">
                <a16:creationId xmlns:a16="http://schemas.microsoft.com/office/drawing/2014/main" id="{803E1DCF-4ED2-4E71-94EF-669510F16939}"/>
              </a:ext>
            </a:extLst>
          </p:cNvPr>
          <p:cNvSpPr txBox="1">
            <a:spLocks/>
          </p:cNvSpPr>
          <p:nvPr userDrawn="1"/>
        </p:nvSpPr>
        <p:spPr>
          <a:xfrm>
            <a:off x="8663233" y="6290503"/>
            <a:ext cx="2037046" cy="221058"/>
          </a:xfrm>
          <a:prstGeom prst="rect">
            <a:avLst/>
          </a:prstGeom>
          <a:noFill/>
          <a:ln>
            <a:noFill/>
          </a:ln>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accent1"/>
                </a:solidFill>
              </a:rPr>
              <a:t>Monadnock United Way</a:t>
            </a:r>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5666" y="1989862"/>
            <a:ext cx="11307234" cy="4054785"/>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p:nvPr>
        </p:nvSpPr>
        <p:spPr>
          <a:xfrm>
            <a:off x="368300" y="493135"/>
            <a:ext cx="11404600" cy="1151075"/>
          </a:xfrm>
        </p:spPr>
        <p:txBody>
          <a:bodyPr anchor="b"/>
          <a:lstStyle>
            <a:lvl1pPr>
              <a:defRPr>
                <a:solidFill>
                  <a:schemeClr val="accent5"/>
                </a:solidFill>
              </a:defRPr>
            </a:lvl1pPr>
          </a:lstStyle>
          <a:p>
            <a:endParaRPr lang="en-US" dirty="0"/>
          </a:p>
        </p:txBody>
      </p:sp>
      <p:sp>
        <p:nvSpPr>
          <p:cNvPr id="13" name="Slide Number Placeholder 3"/>
          <p:cNvSpPr>
            <a:spLocks noGrp="1"/>
          </p:cNvSpPr>
          <p:nvPr>
            <p:ph type="sldNum" sz="quarter" idx="4"/>
          </p:nvPr>
        </p:nvSpPr>
        <p:spPr>
          <a:xfrm>
            <a:off x="465666"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69291-A384-1346-A27A-D0A1C91B6C32}" type="slidenum">
              <a:rPr lang="en-US" smtClean="0"/>
              <a:pPr/>
              <a:t>‹#›</a:t>
            </a:fld>
            <a:endParaRPr lang="en-US"/>
          </a:p>
        </p:txBody>
      </p:sp>
      <p:cxnSp>
        <p:nvCxnSpPr>
          <p:cNvPr id="4" name="Straight Connector 3"/>
          <p:cNvCxnSpPr/>
          <p:nvPr userDrawn="1"/>
        </p:nvCxnSpPr>
        <p:spPr>
          <a:xfrm flipV="1">
            <a:off x="495300" y="1572434"/>
            <a:ext cx="11277600" cy="3909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
        <p:nvSpPr>
          <p:cNvPr id="14" name="Text Placeholder 4">
            <a:extLst>
              <a:ext uri="{FF2B5EF4-FFF2-40B4-BE49-F238E27FC236}">
                <a16:creationId xmlns:a16="http://schemas.microsoft.com/office/drawing/2014/main" id="{1F0A1BB2-7721-4855-A3AD-3435625AB2C9}"/>
              </a:ext>
            </a:extLst>
          </p:cNvPr>
          <p:cNvSpPr txBox="1">
            <a:spLocks/>
          </p:cNvSpPr>
          <p:nvPr userDrawn="1"/>
        </p:nvSpPr>
        <p:spPr>
          <a:xfrm>
            <a:off x="8663233" y="6290503"/>
            <a:ext cx="2037046" cy="221058"/>
          </a:xfrm>
          <a:prstGeom prst="rect">
            <a:avLst/>
          </a:prstGeom>
          <a:noFill/>
          <a:ln>
            <a:noFill/>
          </a:ln>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accent1"/>
                </a:solidFill>
              </a:rPr>
              <a:t>Monadnock United Way</a:t>
            </a:r>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5666" y="3340100"/>
            <a:ext cx="10888133" cy="2571025"/>
          </a:xfrm>
        </p:spPr>
        <p:txBody>
          <a:bodyPr anchor="ctr">
            <a:normAutofit/>
          </a:bodyPr>
          <a:lstStyle>
            <a:lvl1pPr marL="0" indent="0" algn="ctr">
              <a:buNone/>
              <a:defRPr sz="3600" b="1" i="1">
                <a:solidFill>
                  <a:schemeClr val="accent1"/>
                </a:solidFill>
              </a:defRPr>
            </a:lvl1pPr>
            <a:lvl2pPr algn="ctr">
              <a:defRPr i="1">
                <a:solidFill>
                  <a:schemeClr val="accent1"/>
                </a:solidFill>
              </a:defRPr>
            </a:lvl2pPr>
            <a:lvl3pPr algn="ctr">
              <a:defRPr i="1">
                <a:solidFill>
                  <a:schemeClr val="accent1"/>
                </a:solidFill>
              </a:defRPr>
            </a:lvl3pPr>
            <a:lvl4pPr algn="ctr">
              <a:defRPr i="1">
                <a:solidFill>
                  <a:schemeClr val="accent1"/>
                </a:solidFill>
              </a:defRPr>
            </a:lvl4pPr>
            <a:lvl5pPr algn="ctr">
              <a:defRPr i="1">
                <a:solidFill>
                  <a:schemeClr val="accent1"/>
                </a:solidFill>
              </a:defRPr>
            </a:lvl5pPr>
          </a:lstStyle>
          <a:p>
            <a:pPr lvl="0"/>
            <a:r>
              <a:rPr lang="en-US" dirty="0"/>
              <a:t>“Click to edit Master text styles”</a:t>
            </a:r>
          </a:p>
        </p:txBody>
      </p:sp>
      <p:sp>
        <p:nvSpPr>
          <p:cNvPr id="13" name="Slide Number Placeholder 3"/>
          <p:cNvSpPr>
            <a:spLocks noGrp="1"/>
          </p:cNvSpPr>
          <p:nvPr>
            <p:ph type="sldNum" sz="quarter" idx="4"/>
          </p:nvPr>
        </p:nvSpPr>
        <p:spPr>
          <a:xfrm>
            <a:off x="465666"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69291-A384-1346-A27A-D0A1C91B6C32}" type="slidenum">
              <a:rPr lang="en-US" smtClean="0"/>
              <a:pPr/>
              <a:t>‹#›</a:t>
            </a:fld>
            <a:endParaRPr lang="en-US"/>
          </a:p>
        </p:txBody>
      </p:sp>
      <p:pic>
        <p:nvPicPr>
          <p:cNvPr id="9" name="Picture 8"/>
          <p:cNvPicPr>
            <a:picLocks noChangeAspect="1"/>
          </p:cNvPicPr>
          <p:nvPr userDrawn="1"/>
        </p:nvPicPr>
        <p:blipFill rotWithShape="1">
          <a:blip r:embed="rId2">
            <a:alphaModFix amt="71000"/>
            <a:extLst>
              <a:ext uri="{28A0092B-C50C-407E-A947-70E740481C1C}">
                <a14:useLocalDpi xmlns:a14="http://schemas.microsoft.com/office/drawing/2010/main" val="0"/>
              </a:ext>
            </a:extLst>
          </a:blip>
          <a:srcRect r="-1221"/>
          <a:stretch/>
        </p:blipFill>
        <p:spPr>
          <a:xfrm>
            <a:off x="-139700" y="509089"/>
            <a:ext cx="12915900" cy="3901148"/>
          </a:xfrm>
          <a:prstGeom prst="rect">
            <a:avLst/>
          </a:prstGeom>
        </p:spPr>
      </p:pic>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
        <p:nvSpPr>
          <p:cNvPr id="11" name="Text Placeholder 4">
            <a:extLst>
              <a:ext uri="{FF2B5EF4-FFF2-40B4-BE49-F238E27FC236}">
                <a16:creationId xmlns:a16="http://schemas.microsoft.com/office/drawing/2014/main" id="{508BCCC9-4681-4B3A-BB9F-1F714A4BA7F6}"/>
              </a:ext>
            </a:extLst>
          </p:cNvPr>
          <p:cNvSpPr txBox="1">
            <a:spLocks/>
          </p:cNvSpPr>
          <p:nvPr userDrawn="1"/>
        </p:nvSpPr>
        <p:spPr>
          <a:xfrm>
            <a:off x="8663233" y="6290503"/>
            <a:ext cx="2037046" cy="221058"/>
          </a:xfrm>
          <a:prstGeom prst="rect">
            <a:avLst/>
          </a:prstGeom>
          <a:noFill/>
          <a:ln>
            <a:noFill/>
          </a:ln>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accent1"/>
                </a:solidFill>
              </a:rPr>
              <a:t>Monadnock United Way</a:t>
            </a: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25400" y="-139700"/>
            <a:ext cx="12217400" cy="6121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2">
            <a:alphaModFix amt="6000"/>
            <a:extLst>
              <a:ext uri="{28A0092B-C50C-407E-A947-70E740481C1C}">
                <a14:useLocalDpi xmlns:a14="http://schemas.microsoft.com/office/drawing/2010/main" val="0"/>
              </a:ext>
            </a:extLst>
          </a:blip>
          <a:srcRect r="-1221"/>
          <a:stretch/>
        </p:blipFill>
        <p:spPr>
          <a:xfrm>
            <a:off x="-139700" y="509089"/>
            <a:ext cx="12915900" cy="3901148"/>
          </a:xfrm>
          <a:prstGeom prst="rect">
            <a:avLst/>
          </a:prstGeom>
        </p:spPr>
      </p:pic>
      <p:sp>
        <p:nvSpPr>
          <p:cNvPr id="2" name="Title 1"/>
          <p:cNvSpPr>
            <a:spLocks noGrp="1"/>
          </p:cNvSpPr>
          <p:nvPr>
            <p:ph type="title"/>
          </p:nvPr>
        </p:nvSpPr>
        <p:spPr>
          <a:xfrm>
            <a:off x="701221" y="2157549"/>
            <a:ext cx="11160579" cy="2337434"/>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701221" y="4494983"/>
            <a:ext cx="11160579"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9" name="Picture 8"/>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
        <p:nvSpPr>
          <p:cNvPr id="10" name="Text Placeholder 4"/>
          <p:cNvSpPr txBox="1">
            <a:spLocks/>
          </p:cNvSpPr>
          <p:nvPr userDrawn="1"/>
        </p:nvSpPr>
        <p:spPr>
          <a:xfrm>
            <a:off x="8531258" y="6290502"/>
            <a:ext cx="2169021" cy="286921"/>
          </a:xfrm>
          <a:prstGeom prst="rect">
            <a:avLst/>
          </a:prstGeom>
          <a:noFill/>
          <a:ln>
            <a:noFill/>
          </a:ln>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accent1"/>
                </a:solidFill>
              </a:rPr>
              <a:t>Monadnock United Way</a:t>
            </a:r>
          </a:p>
        </p:txBody>
      </p:sp>
    </p:spTree>
    <p:extLst>
      <p:ext uri="{BB962C8B-B14F-4D97-AF65-F5344CB8AC3E}">
        <p14:creationId xmlns:p14="http://schemas.microsoft.com/office/powerpoint/2010/main" val="999890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25400" y="-139700"/>
            <a:ext cx="12217400" cy="6121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rotWithShape="1">
          <a:blip r:embed="rId2">
            <a:alphaModFix amt="12000"/>
            <a:extLst>
              <a:ext uri="{28A0092B-C50C-407E-A947-70E740481C1C}">
                <a14:useLocalDpi xmlns:a14="http://schemas.microsoft.com/office/drawing/2010/main" val="0"/>
              </a:ext>
            </a:extLst>
          </a:blip>
          <a:srcRect r="-1221"/>
          <a:stretch/>
        </p:blipFill>
        <p:spPr>
          <a:xfrm>
            <a:off x="-139700" y="509089"/>
            <a:ext cx="12915900" cy="3901148"/>
          </a:xfrm>
          <a:prstGeom prst="rect">
            <a:avLst/>
          </a:prstGeom>
        </p:spPr>
      </p:pic>
      <p:sp>
        <p:nvSpPr>
          <p:cNvPr id="2" name="Title 1"/>
          <p:cNvSpPr>
            <a:spLocks noGrp="1"/>
          </p:cNvSpPr>
          <p:nvPr>
            <p:ph type="title"/>
          </p:nvPr>
        </p:nvSpPr>
        <p:spPr>
          <a:xfrm>
            <a:off x="701221" y="2157549"/>
            <a:ext cx="11147879" cy="2337434"/>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701221" y="4494983"/>
            <a:ext cx="11147879"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9" name="Picture 8"/>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
        <p:nvSpPr>
          <p:cNvPr id="10" name="Text Placeholder 4"/>
          <p:cNvSpPr txBox="1">
            <a:spLocks/>
          </p:cNvSpPr>
          <p:nvPr userDrawn="1"/>
        </p:nvSpPr>
        <p:spPr>
          <a:xfrm>
            <a:off x="8719794" y="6290502"/>
            <a:ext cx="1980485" cy="286921"/>
          </a:xfrm>
          <a:prstGeom prst="rect">
            <a:avLst/>
          </a:prstGeom>
          <a:noFill/>
          <a:ln>
            <a:noFill/>
          </a:ln>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accent1"/>
                </a:solidFill>
              </a:rPr>
              <a:t>Monadnock United Way</a:t>
            </a: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ection Header">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25400" y="-139700"/>
            <a:ext cx="12217400" cy="6121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rotWithShape="1">
          <a:blip r:embed="rId2">
            <a:alphaModFix amt="9000"/>
            <a:extLst>
              <a:ext uri="{28A0092B-C50C-407E-A947-70E740481C1C}">
                <a14:useLocalDpi xmlns:a14="http://schemas.microsoft.com/office/drawing/2010/main" val="0"/>
              </a:ext>
            </a:extLst>
          </a:blip>
          <a:srcRect r="-1221"/>
          <a:stretch/>
        </p:blipFill>
        <p:spPr>
          <a:xfrm>
            <a:off x="-139700" y="509089"/>
            <a:ext cx="12915900" cy="3901148"/>
          </a:xfrm>
          <a:prstGeom prst="rect">
            <a:avLst/>
          </a:prstGeom>
        </p:spPr>
      </p:pic>
      <p:sp>
        <p:nvSpPr>
          <p:cNvPr id="2" name="Title 1"/>
          <p:cNvSpPr>
            <a:spLocks noGrp="1"/>
          </p:cNvSpPr>
          <p:nvPr>
            <p:ph type="title"/>
          </p:nvPr>
        </p:nvSpPr>
        <p:spPr>
          <a:xfrm>
            <a:off x="701221" y="2157549"/>
            <a:ext cx="11185979" cy="2337434"/>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701221" y="4494983"/>
            <a:ext cx="11185979"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9" name="Picture 8"/>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
        <p:nvSpPr>
          <p:cNvPr id="14" name="Text Placeholder 4">
            <a:extLst>
              <a:ext uri="{FF2B5EF4-FFF2-40B4-BE49-F238E27FC236}">
                <a16:creationId xmlns:a16="http://schemas.microsoft.com/office/drawing/2014/main" id="{C839DD68-7624-43E4-BAEF-2C6B6C92D046}"/>
              </a:ext>
            </a:extLst>
          </p:cNvPr>
          <p:cNvSpPr txBox="1">
            <a:spLocks/>
          </p:cNvSpPr>
          <p:nvPr userDrawn="1"/>
        </p:nvSpPr>
        <p:spPr>
          <a:xfrm>
            <a:off x="8826597" y="6312901"/>
            <a:ext cx="2037046" cy="221058"/>
          </a:xfrm>
          <a:prstGeom prst="rect">
            <a:avLst/>
          </a:prstGeom>
          <a:noFill/>
          <a:ln>
            <a:noFill/>
          </a:ln>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accent1"/>
                </a:solidFill>
              </a:rPr>
              <a:t>Monadnock United Way</a:t>
            </a:r>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ection Header">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25400" y="-139700"/>
            <a:ext cx="12217400" cy="6121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rotWithShape="1">
          <a:blip r:embed="rId2">
            <a:alphaModFix amt="18000"/>
            <a:extLst>
              <a:ext uri="{28A0092B-C50C-407E-A947-70E740481C1C}">
                <a14:useLocalDpi xmlns:a14="http://schemas.microsoft.com/office/drawing/2010/main" val="0"/>
              </a:ext>
            </a:extLst>
          </a:blip>
          <a:srcRect r="-1221"/>
          <a:stretch/>
        </p:blipFill>
        <p:spPr>
          <a:xfrm>
            <a:off x="-139700" y="509089"/>
            <a:ext cx="12915900" cy="3901148"/>
          </a:xfrm>
          <a:prstGeom prst="rect">
            <a:avLst/>
          </a:prstGeom>
        </p:spPr>
      </p:pic>
      <p:sp>
        <p:nvSpPr>
          <p:cNvPr id="2" name="Title 1"/>
          <p:cNvSpPr>
            <a:spLocks noGrp="1"/>
          </p:cNvSpPr>
          <p:nvPr>
            <p:ph type="title"/>
          </p:nvPr>
        </p:nvSpPr>
        <p:spPr>
          <a:xfrm>
            <a:off x="701221" y="2157549"/>
            <a:ext cx="11173279" cy="2337434"/>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701221" y="4494983"/>
            <a:ext cx="11173279"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9" name="Picture 8"/>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
        <p:nvSpPr>
          <p:cNvPr id="12" name="Text Placeholder 4">
            <a:extLst>
              <a:ext uri="{FF2B5EF4-FFF2-40B4-BE49-F238E27FC236}">
                <a16:creationId xmlns:a16="http://schemas.microsoft.com/office/drawing/2014/main" id="{A1781159-F543-4DBA-B24B-9309B1B5616F}"/>
              </a:ext>
            </a:extLst>
          </p:cNvPr>
          <p:cNvSpPr txBox="1">
            <a:spLocks/>
          </p:cNvSpPr>
          <p:nvPr userDrawn="1"/>
        </p:nvSpPr>
        <p:spPr>
          <a:xfrm>
            <a:off x="8631710" y="6312901"/>
            <a:ext cx="2037046" cy="221058"/>
          </a:xfrm>
          <a:prstGeom prst="rect">
            <a:avLst/>
          </a:prstGeom>
          <a:noFill/>
          <a:ln>
            <a:noFill/>
          </a:ln>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accent1"/>
                </a:solidFill>
              </a:rPr>
              <a:t>Monadnock United Way</a:t>
            </a:r>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5666" y="1989862"/>
            <a:ext cx="11307234" cy="4054785"/>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3"/>
          <p:cNvSpPr>
            <a:spLocks noGrp="1"/>
          </p:cNvSpPr>
          <p:nvPr>
            <p:ph type="sldNum" sz="quarter" idx="4"/>
          </p:nvPr>
        </p:nvSpPr>
        <p:spPr>
          <a:xfrm>
            <a:off x="465666"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69291-A384-1346-A27A-D0A1C91B6C32}" type="slidenum">
              <a:rPr lang="en-US" smtClean="0"/>
              <a:pPr/>
              <a:t>‹#›</a:t>
            </a:fld>
            <a:endParaRPr lang="en-US"/>
          </a:p>
        </p:txBody>
      </p:sp>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b="-4258"/>
          <a:stretch/>
        </p:blipFill>
        <p:spPr>
          <a:xfrm>
            <a:off x="465666" y="328042"/>
            <a:ext cx="2044700" cy="1351825"/>
          </a:xfrm>
          <a:prstGeom prst="rect">
            <a:avLst/>
          </a:prstGeom>
        </p:spPr>
      </p:pic>
      <p:sp>
        <p:nvSpPr>
          <p:cNvPr id="16" name="Title 1"/>
          <p:cNvSpPr>
            <a:spLocks noGrp="1"/>
          </p:cNvSpPr>
          <p:nvPr>
            <p:ph type="title"/>
          </p:nvPr>
        </p:nvSpPr>
        <p:spPr>
          <a:xfrm>
            <a:off x="2755900" y="493135"/>
            <a:ext cx="8915400" cy="1151075"/>
          </a:xfrm>
        </p:spPr>
        <p:txBody>
          <a:bodyPr anchor="b"/>
          <a:lstStyle>
            <a:lvl1pPr>
              <a:defRPr>
                <a:solidFill>
                  <a:schemeClr val="accent5"/>
                </a:solidFill>
              </a:defRPr>
            </a:lvl1pPr>
          </a:lstStyle>
          <a:p>
            <a:endParaRPr lang="en-US" dirty="0"/>
          </a:p>
        </p:txBody>
      </p:sp>
      <p:cxnSp>
        <p:nvCxnSpPr>
          <p:cNvPr id="17" name="Straight Connector 16"/>
          <p:cNvCxnSpPr/>
          <p:nvPr userDrawn="1"/>
        </p:nvCxnSpPr>
        <p:spPr>
          <a:xfrm flipV="1">
            <a:off x="2882900" y="1580711"/>
            <a:ext cx="8890000" cy="3082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
        <p:nvSpPr>
          <p:cNvPr id="14" name="Text Placeholder 4">
            <a:extLst>
              <a:ext uri="{FF2B5EF4-FFF2-40B4-BE49-F238E27FC236}">
                <a16:creationId xmlns:a16="http://schemas.microsoft.com/office/drawing/2014/main" id="{D8E80812-82FB-46B8-8431-580CF04F398A}"/>
              </a:ext>
            </a:extLst>
          </p:cNvPr>
          <p:cNvSpPr txBox="1">
            <a:spLocks/>
          </p:cNvSpPr>
          <p:nvPr userDrawn="1"/>
        </p:nvSpPr>
        <p:spPr>
          <a:xfrm>
            <a:off x="8663233" y="6290503"/>
            <a:ext cx="2037046" cy="221058"/>
          </a:xfrm>
          <a:prstGeom prst="rect">
            <a:avLst/>
          </a:prstGeom>
          <a:noFill/>
          <a:ln>
            <a:noFill/>
          </a:ln>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accent1"/>
                </a:solidFill>
              </a:rPr>
              <a:t>Monadnock United Way</a:t>
            </a:r>
          </a:p>
        </p:txBody>
      </p:sp>
    </p:spTree>
    <p:extLst>
      <p:ext uri="{BB962C8B-B14F-4D97-AF65-F5344CB8AC3E}">
        <p14:creationId xmlns:p14="http://schemas.microsoft.com/office/powerpoint/2010/main" val="21395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b="-4258"/>
          <a:stretch/>
        </p:blipFill>
        <p:spPr>
          <a:xfrm>
            <a:off x="465666" y="328042"/>
            <a:ext cx="2044700" cy="1351825"/>
          </a:xfrm>
          <a:prstGeom prst="rect">
            <a:avLst/>
          </a:prstGeom>
        </p:spPr>
      </p:pic>
      <p:sp>
        <p:nvSpPr>
          <p:cNvPr id="9" name="Content Placeholder 2"/>
          <p:cNvSpPr>
            <a:spLocks noGrp="1"/>
          </p:cNvSpPr>
          <p:nvPr>
            <p:ph sz="half" idx="1"/>
          </p:nvPr>
        </p:nvSpPr>
        <p:spPr>
          <a:xfrm>
            <a:off x="465666"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p:cNvSpPr>
            <a:spLocks noGrp="1"/>
          </p:cNvSpPr>
          <p:nvPr>
            <p:ph sz="half" idx="2"/>
          </p:nvPr>
        </p:nvSpPr>
        <p:spPr>
          <a:xfrm>
            <a:off x="5799666"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3"/>
          <p:cNvSpPr>
            <a:spLocks noGrp="1"/>
          </p:cNvSpPr>
          <p:nvPr>
            <p:ph type="sldNum" sz="quarter" idx="4"/>
          </p:nvPr>
        </p:nvSpPr>
        <p:spPr>
          <a:xfrm>
            <a:off x="465666"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69291-A384-1346-A27A-D0A1C91B6C32}" type="slidenum">
              <a:rPr lang="en-US" smtClean="0"/>
              <a:pPr/>
              <a:t>‹#›</a:t>
            </a:fld>
            <a:endParaRPr lang="en-US"/>
          </a:p>
        </p:txBody>
      </p:sp>
      <p:sp>
        <p:nvSpPr>
          <p:cNvPr id="14" name="Title 1"/>
          <p:cNvSpPr>
            <a:spLocks noGrp="1"/>
          </p:cNvSpPr>
          <p:nvPr>
            <p:ph type="title"/>
          </p:nvPr>
        </p:nvSpPr>
        <p:spPr>
          <a:xfrm>
            <a:off x="2755900" y="493135"/>
            <a:ext cx="8915400" cy="1151075"/>
          </a:xfrm>
        </p:spPr>
        <p:txBody>
          <a:bodyPr anchor="b"/>
          <a:lstStyle>
            <a:lvl1pPr>
              <a:defRPr>
                <a:solidFill>
                  <a:schemeClr val="accent5"/>
                </a:solidFill>
              </a:defRPr>
            </a:lvl1pPr>
          </a:lstStyle>
          <a:p>
            <a:endParaRPr lang="en-US" dirty="0"/>
          </a:p>
        </p:txBody>
      </p:sp>
      <p:cxnSp>
        <p:nvCxnSpPr>
          <p:cNvPr id="15" name="Straight Connector 14"/>
          <p:cNvCxnSpPr/>
          <p:nvPr userDrawn="1"/>
        </p:nvCxnSpPr>
        <p:spPr>
          <a:xfrm flipV="1">
            <a:off x="2882900" y="1580711"/>
            <a:ext cx="8890000" cy="3082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
        <p:nvSpPr>
          <p:cNvPr id="16" name="Text Placeholder 4">
            <a:extLst>
              <a:ext uri="{FF2B5EF4-FFF2-40B4-BE49-F238E27FC236}">
                <a16:creationId xmlns:a16="http://schemas.microsoft.com/office/drawing/2014/main" id="{A9482F7C-39E6-40D8-A7BB-0B288C2AB7F2}"/>
              </a:ext>
            </a:extLst>
          </p:cNvPr>
          <p:cNvSpPr txBox="1">
            <a:spLocks/>
          </p:cNvSpPr>
          <p:nvPr userDrawn="1"/>
        </p:nvSpPr>
        <p:spPr>
          <a:xfrm>
            <a:off x="8663233" y="6353340"/>
            <a:ext cx="2037046" cy="221058"/>
          </a:xfrm>
          <a:prstGeom prst="rect">
            <a:avLst/>
          </a:prstGeom>
          <a:noFill/>
          <a:ln>
            <a:noFill/>
          </a:ln>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accent1"/>
                </a:solidFill>
              </a:rPr>
              <a:t>Monadnock United Way</a:t>
            </a:r>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5666" y="1989862"/>
            <a:ext cx="10888133" cy="4054785"/>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b="-4258"/>
          <a:stretch/>
        </p:blipFill>
        <p:spPr>
          <a:xfrm>
            <a:off x="465666" y="328042"/>
            <a:ext cx="2044700" cy="1351825"/>
          </a:xfrm>
          <a:prstGeom prst="rect">
            <a:avLst/>
          </a:prstGeom>
        </p:spPr>
      </p:pic>
      <p:sp>
        <p:nvSpPr>
          <p:cNvPr id="9" name="Slide Number Placeholder 3"/>
          <p:cNvSpPr>
            <a:spLocks noGrp="1"/>
          </p:cNvSpPr>
          <p:nvPr>
            <p:ph type="sldNum" sz="quarter" idx="4"/>
          </p:nvPr>
        </p:nvSpPr>
        <p:spPr>
          <a:xfrm>
            <a:off x="465666"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69291-A384-1346-A27A-D0A1C91B6C32}" type="slidenum">
              <a:rPr lang="en-US" smtClean="0"/>
              <a:pPr/>
              <a:t>‹#›</a:t>
            </a:fld>
            <a:endParaRPr lang="en-US"/>
          </a:p>
        </p:txBody>
      </p:sp>
      <p:sp>
        <p:nvSpPr>
          <p:cNvPr id="11" name="Title 1"/>
          <p:cNvSpPr>
            <a:spLocks noGrp="1"/>
          </p:cNvSpPr>
          <p:nvPr>
            <p:ph type="title"/>
          </p:nvPr>
        </p:nvSpPr>
        <p:spPr>
          <a:xfrm>
            <a:off x="2755900" y="493135"/>
            <a:ext cx="8915400" cy="1151075"/>
          </a:xfrm>
        </p:spPr>
        <p:txBody>
          <a:bodyPr anchor="b"/>
          <a:lstStyle>
            <a:lvl1pPr>
              <a:defRPr>
                <a:solidFill>
                  <a:schemeClr val="accent5"/>
                </a:solidFill>
              </a:defRPr>
            </a:lvl1pPr>
          </a:lstStyle>
          <a:p>
            <a:endParaRPr lang="en-US" dirty="0"/>
          </a:p>
        </p:txBody>
      </p:sp>
      <p:cxnSp>
        <p:nvCxnSpPr>
          <p:cNvPr id="13" name="Straight Connector 12"/>
          <p:cNvCxnSpPr/>
          <p:nvPr userDrawn="1"/>
        </p:nvCxnSpPr>
        <p:spPr>
          <a:xfrm flipV="1">
            <a:off x="2882900" y="1580711"/>
            <a:ext cx="8890000" cy="3082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
        <p:nvSpPr>
          <p:cNvPr id="14" name="Text Placeholder 4">
            <a:extLst>
              <a:ext uri="{FF2B5EF4-FFF2-40B4-BE49-F238E27FC236}">
                <a16:creationId xmlns:a16="http://schemas.microsoft.com/office/drawing/2014/main" id="{16793148-55DD-452D-AAA9-411B9786C5FA}"/>
              </a:ext>
            </a:extLst>
          </p:cNvPr>
          <p:cNvSpPr txBox="1">
            <a:spLocks/>
          </p:cNvSpPr>
          <p:nvPr userDrawn="1"/>
        </p:nvSpPr>
        <p:spPr>
          <a:xfrm>
            <a:off x="8663233" y="6290503"/>
            <a:ext cx="2037046" cy="221058"/>
          </a:xfrm>
          <a:prstGeom prst="rect">
            <a:avLst/>
          </a:prstGeom>
          <a:noFill/>
          <a:ln>
            <a:noFill/>
          </a:ln>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accent1"/>
                </a:solidFill>
              </a:rPr>
              <a:t>Monadnock United Way</a:t>
            </a: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10" name="Title 1"/>
          <p:cNvSpPr>
            <a:spLocks noGrp="1"/>
          </p:cNvSpPr>
          <p:nvPr>
            <p:ph type="title"/>
          </p:nvPr>
        </p:nvSpPr>
        <p:spPr>
          <a:xfrm>
            <a:off x="2755900" y="493135"/>
            <a:ext cx="8597899" cy="1151075"/>
          </a:xfrm>
        </p:spPr>
        <p:txBody>
          <a:bodyPr/>
          <a:lstStyle>
            <a:lvl1pPr>
              <a:defRPr>
                <a:solidFill>
                  <a:schemeClr val="accent5"/>
                </a:solidFill>
              </a:defRPr>
            </a:lvl1pPr>
          </a:lstStyle>
          <a:p>
            <a:endParaRPr lang="en-US" dirty="0"/>
          </a:p>
        </p:txBody>
      </p:sp>
      <p:sp>
        <p:nvSpPr>
          <p:cNvPr id="3" name="Chart Placeholder 2"/>
          <p:cNvSpPr>
            <a:spLocks noGrp="1"/>
          </p:cNvSpPr>
          <p:nvPr>
            <p:ph type="chart" sz="quarter" idx="14"/>
          </p:nvPr>
        </p:nvSpPr>
        <p:spPr>
          <a:xfrm>
            <a:off x="482600" y="1955800"/>
            <a:ext cx="10871200" cy="3492500"/>
          </a:xfrm>
          <a:solidFill>
            <a:schemeClr val="bg2"/>
          </a:solidFill>
        </p:spPr>
        <p:txBody>
          <a:bodyPr anchor="ctr"/>
          <a:lstStyle>
            <a:lvl1pPr algn="ctr">
              <a:defRPr/>
            </a:lvl1pPr>
          </a:lstStyle>
          <a:p>
            <a:endParaRPr lang="en-US"/>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b="-4258"/>
          <a:stretch/>
        </p:blipFill>
        <p:spPr>
          <a:xfrm>
            <a:off x="465666" y="328042"/>
            <a:ext cx="2044700" cy="1351825"/>
          </a:xfrm>
          <a:prstGeom prst="rect">
            <a:avLst/>
          </a:prstGeom>
        </p:spPr>
      </p:pic>
      <p:sp>
        <p:nvSpPr>
          <p:cNvPr id="13" name="Slide Number Placeholder 3"/>
          <p:cNvSpPr>
            <a:spLocks noGrp="1"/>
          </p:cNvSpPr>
          <p:nvPr>
            <p:ph type="sldNum" sz="quarter" idx="4"/>
          </p:nvPr>
        </p:nvSpPr>
        <p:spPr>
          <a:xfrm>
            <a:off x="465666"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69291-A384-1346-A27A-D0A1C91B6C32}" type="slidenum">
              <a:rPr lang="en-US" smtClean="0"/>
              <a:pPr/>
              <a:t>‹#›</a:t>
            </a:fld>
            <a:endParaRPr lang="en-US"/>
          </a:p>
        </p:txBody>
      </p:sp>
      <p:cxnSp>
        <p:nvCxnSpPr>
          <p:cNvPr id="9" name="Straight Connector 8"/>
          <p:cNvCxnSpPr/>
          <p:nvPr userDrawn="1"/>
        </p:nvCxnSpPr>
        <p:spPr>
          <a:xfrm flipV="1">
            <a:off x="2882900" y="1580711"/>
            <a:ext cx="8890000" cy="3082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
        <p:nvSpPr>
          <p:cNvPr id="15" name="Text Placeholder 4">
            <a:extLst>
              <a:ext uri="{FF2B5EF4-FFF2-40B4-BE49-F238E27FC236}">
                <a16:creationId xmlns:a16="http://schemas.microsoft.com/office/drawing/2014/main" id="{8B2EC5C0-C047-4840-B26A-AA8FD80C82D3}"/>
              </a:ext>
            </a:extLst>
          </p:cNvPr>
          <p:cNvSpPr txBox="1">
            <a:spLocks/>
          </p:cNvSpPr>
          <p:nvPr userDrawn="1"/>
        </p:nvSpPr>
        <p:spPr>
          <a:xfrm>
            <a:off x="8663233" y="6290503"/>
            <a:ext cx="2037046" cy="221058"/>
          </a:xfrm>
          <a:prstGeom prst="rect">
            <a:avLst/>
          </a:prstGeom>
          <a:noFill/>
          <a:ln>
            <a:noFill/>
          </a:ln>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accent1"/>
                </a:solidFill>
              </a:rPr>
              <a:t>Monadnock United Way</a:t>
            </a:r>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05478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69291-A384-1346-A27A-D0A1C91B6C32}" type="slidenum">
              <a:rPr lang="en-US" smtClean="0"/>
              <a:pPr/>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8" r:id="rId3"/>
    <p:sldLayoutId id="2147483669" r:id="rId4"/>
    <p:sldLayoutId id="2147483670" r:id="rId5"/>
    <p:sldLayoutId id="2147483650" r:id="rId6"/>
    <p:sldLayoutId id="2147483661" r:id="rId7"/>
    <p:sldLayoutId id="2147483662" r:id="rId8"/>
    <p:sldLayoutId id="2147483667" r:id="rId9"/>
    <p:sldLayoutId id="2147483665" r:id="rId10"/>
    <p:sldLayoutId id="2147483660" r:id="rId11"/>
    <p:sldLayoutId id="2147483663" r:id="rId12"/>
    <p:sldLayoutId id="2147483666" r:id="rId13"/>
    <p:sldLayoutId id="2147483664" r:id="rId14"/>
    <p:sldLayoutId id="2147483672" r:id="rId15"/>
    <p:sldLayoutId id="2147483671" r:id="rId16"/>
  </p:sldLayoutIdLst>
  <p:hf hdr="0" ftr="0" dt="0"/>
  <p:txStyles>
    <p:titleStyle>
      <a:lvl1pPr algn="l" defTabSz="914400" rtl="0" eaLnBrk="1" latinLnBrk="0" hangingPunct="1">
        <a:lnSpc>
          <a:spcPct val="90000"/>
        </a:lnSpc>
        <a:spcBef>
          <a:spcPct val="0"/>
        </a:spcBef>
        <a:buNone/>
        <a:defRPr sz="4400" b="1" i="0" kern="1200">
          <a:solidFill>
            <a:schemeClr val="accent5"/>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hyperlink" Target="https://www.dhleonardconsulting.com/5-things-not-to-say-in-grant-applications/" TargetMode="External"/><Relationship Id="rId2" Type="http://schemas.openxmlformats.org/officeDocument/2006/relationships/hyperlink" Target="https://www.tgci.com/getting-grant-101" TargetMode="External"/><Relationship Id="rId1" Type="http://schemas.openxmlformats.org/officeDocument/2006/relationships/slideLayout" Target="../slideLayouts/slideLayout11.xml"/><Relationship Id="rId4" Type="http://schemas.openxmlformats.org/officeDocument/2006/relationships/hyperlink" Target="https://www.thebalancesmb.com/what-not-to-do-grant-proposals-250198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jill@muw.org"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hronicle.com/img/photos/biz/photo_8324_landscape_650x43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0" cy="49154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482600" y="5211770"/>
            <a:ext cx="2044700" cy="1327089"/>
          </a:xfrm>
          <a:prstGeom prst="rect">
            <a:avLst/>
          </a:prstGeom>
        </p:spPr>
      </p:pic>
      <p:sp>
        <p:nvSpPr>
          <p:cNvPr id="9" name="Subtitle 8"/>
          <p:cNvSpPr>
            <a:spLocks noGrp="1"/>
          </p:cNvSpPr>
          <p:nvPr>
            <p:ph type="subTitle" idx="1"/>
          </p:nvPr>
        </p:nvSpPr>
        <p:spPr>
          <a:xfrm>
            <a:off x="2996588" y="5045725"/>
            <a:ext cx="6841475" cy="1288391"/>
          </a:xfrm>
        </p:spPr>
        <p:txBody>
          <a:bodyPr>
            <a:normAutofit/>
          </a:bodyPr>
          <a:lstStyle/>
          <a:p>
            <a:r>
              <a:rPr lang="en-US" dirty="0"/>
              <a:t>Planning &amp; Writing Strong Grant Applications</a:t>
            </a:r>
          </a:p>
        </p:txBody>
      </p:sp>
      <p:sp>
        <p:nvSpPr>
          <p:cNvPr id="10" name="Text Placeholder 9"/>
          <p:cNvSpPr>
            <a:spLocks noGrp="1"/>
          </p:cNvSpPr>
          <p:nvPr>
            <p:ph type="body" sz="quarter" idx="11"/>
          </p:nvPr>
        </p:nvSpPr>
        <p:spPr>
          <a:xfrm>
            <a:off x="2996588" y="6294022"/>
            <a:ext cx="5786847" cy="489675"/>
          </a:xfrm>
        </p:spPr>
        <p:txBody>
          <a:bodyPr/>
          <a:lstStyle/>
          <a:p>
            <a:r>
              <a:rPr lang="en-US" dirty="0"/>
              <a:t>March 6, 2019</a:t>
            </a:r>
          </a:p>
        </p:txBody>
      </p:sp>
    </p:spTree>
    <p:extLst>
      <p:ext uri="{BB962C8B-B14F-4D97-AF65-F5344CB8AC3E}">
        <p14:creationId xmlns:p14="http://schemas.microsoft.com/office/powerpoint/2010/main" val="1497031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41407" y="1914319"/>
            <a:ext cx="4534917" cy="3638182"/>
          </a:xfrm>
        </p:spPr>
      </p:pic>
      <p:sp>
        <p:nvSpPr>
          <p:cNvPr id="7" name="Content Placeholder 6"/>
          <p:cNvSpPr>
            <a:spLocks noGrp="1"/>
          </p:cNvSpPr>
          <p:nvPr>
            <p:ph sz="half" idx="2"/>
          </p:nvPr>
        </p:nvSpPr>
        <p:spPr/>
        <p:txBody>
          <a:bodyPr/>
          <a:lstStyle/>
          <a:p>
            <a:r>
              <a:rPr lang="en-US" dirty="0"/>
              <a:t>Other considerations to include in a Sustainability Plan:</a:t>
            </a:r>
          </a:p>
          <a:p>
            <a:pPr lvl="1"/>
            <a:r>
              <a:rPr lang="en-US" dirty="0"/>
              <a:t>Staffing/leadership</a:t>
            </a:r>
          </a:p>
          <a:p>
            <a:pPr lvl="1"/>
            <a:r>
              <a:rPr lang="en-US" dirty="0"/>
              <a:t>Client participation</a:t>
            </a:r>
          </a:p>
          <a:p>
            <a:pPr lvl="1"/>
            <a:r>
              <a:rPr lang="en-US" dirty="0"/>
              <a:t>Program location/space</a:t>
            </a:r>
          </a:p>
          <a:p>
            <a:pPr lvl="1"/>
            <a:r>
              <a:rPr lang="en-US" dirty="0"/>
              <a:t>Collaborations</a:t>
            </a:r>
          </a:p>
          <a:p>
            <a:pPr lvl="1"/>
            <a:r>
              <a:rPr lang="en-US" dirty="0"/>
              <a:t>Advocacy</a:t>
            </a:r>
          </a:p>
          <a:p>
            <a:endParaRPr lang="en-US" dirty="0"/>
          </a:p>
        </p:txBody>
      </p:sp>
      <p:sp>
        <p:nvSpPr>
          <p:cNvPr id="4" name="Slide Number Placeholder 3"/>
          <p:cNvSpPr>
            <a:spLocks noGrp="1"/>
          </p:cNvSpPr>
          <p:nvPr>
            <p:ph type="sldNum" sz="quarter" idx="4"/>
          </p:nvPr>
        </p:nvSpPr>
        <p:spPr/>
        <p:txBody>
          <a:bodyPr/>
          <a:lstStyle/>
          <a:p>
            <a:fld id="{BBB69291-A384-1346-A27A-D0A1C91B6C32}" type="slidenum">
              <a:rPr lang="en-US" smtClean="0"/>
              <a:pPr/>
              <a:t>10</a:t>
            </a:fld>
            <a:endParaRPr lang="en-US"/>
          </a:p>
        </p:txBody>
      </p:sp>
      <p:sp>
        <p:nvSpPr>
          <p:cNvPr id="5" name="Title 4"/>
          <p:cNvSpPr>
            <a:spLocks noGrp="1"/>
          </p:cNvSpPr>
          <p:nvPr>
            <p:ph type="title"/>
          </p:nvPr>
        </p:nvSpPr>
        <p:spPr/>
        <p:txBody>
          <a:bodyPr>
            <a:normAutofit fontScale="90000"/>
          </a:bodyPr>
          <a:lstStyle/>
          <a:p>
            <a:r>
              <a:rPr lang="en-US" dirty="0"/>
              <a:t>Crafting a Strong Narrative - Essentials</a:t>
            </a:r>
          </a:p>
        </p:txBody>
      </p:sp>
    </p:spTree>
    <p:extLst>
      <p:ext uri="{BB962C8B-B14F-4D97-AF65-F5344CB8AC3E}">
        <p14:creationId xmlns:p14="http://schemas.microsoft.com/office/powerpoint/2010/main" val="725424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0542DE-F354-4E23-B579-95B6EB7CD713}"/>
              </a:ext>
            </a:extLst>
          </p:cNvPr>
          <p:cNvSpPr txBox="1"/>
          <p:nvPr/>
        </p:nvSpPr>
        <p:spPr>
          <a:xfrm>
            <a:off x="356199" y="2060672"/>
            <a:ext cx="4632896" cy="830997"/>
          </a:xfrm>
          <a:prstGeom prst="rect">
            <a:avLst/>
          </a:prstGeom>
          <a:noFill/>
        </p:spPr>
        <p:txBody>
          <a:bodyPr wrap="square" rtlCol="0">
            <a:spAutoFit/>
          </a:bodyPr>
          <a:lstStyle/>
          <a:p>
            <a:r>
              <a:rPr lang="en-US" sz="2400" b="1" dirty="0">
                <a:solidFill>
                  <a:schemeClr val="accent1"/>
                </a:solidFill>
                <a:latin typeface="Arial" panose="020B0604020202020204" pitchFamily="34" charset="0"/>
                <a:cs typeface="Arial" panose="020B0604020202020204" pitchFamily="34" charset="0"/>
              </a:rPr>
              <a:t>Just cut and paste from previous proposals</a:t>
            </a:r>
          </a:p>
        </p:txBody>
      </p:sp>
      <p:sp>
        <p:nvSpPr>
          <p:cNvPr id="5" name="TextBox 4">
            <a:extLst>
              <a:ext uri="{FF2B5EF4-FFF2-40B4-BE49-F238E27FC236}">
                <a16:creationId xmlns:a16="http://schemas.microsoft.com/office/drawing/2014/main" id="{96A33DCC-C90E-46EA-94A4-9707043A1B93}"/>
              </a:ext>
            </a:extLst>
          </p:cNvPr>
          <p:cNvSpPr txBox="1"/>
          <p:nvPr/>
        </p:nvSpPr>
        <p:spPr>
          <a:xfrm>
            <a:off x="3909060" y="3183547"/>
            <a:ext cx="4366064" cy="584775"/>
          </a:xfrm>
          <a:prstGeom prst="rect">
            <a:avLst/>
          </a:prstGeom>
          <a:noFill/>
        </p:spPr>
        <p:txBody>
          <a:bodyPr wrap="square" rtlCol="0">
            <a:spAutoFit/>
          </a:bodyPr>
          <a:lstStyle/>
          <a:p>
            <a:pPr algn="ctr"/>
            <a:r>
              <a:rPr lang="en-US" sz="3200" b="1" dirty="0">
                <a:solidFill>
                  <a:schemeClr val="accent3"/>
                </a:solidFill>
                <a:latin typeface="Arial" panose="020B0604020202020204" pitchFamily="34" charset="0"/>
                <a:cs typeface="Arial" panose="020B0604020202020204" pitchFamily="34" charset="0"/>
              </a:rPr>
              <a:t>“We hope to…”</a:t>
            </a:r>
          </a:p>
        </p:txBody>
      </p:sp>
      <p:sp>
        <p:nvSpPr>
          <p:cNvPr id="6" name="TextBox 5">
            <a:extLst>
              <a:ext uri="{FF2B5EF4-FFF2-40B4-BE49-F238E27FC236}">
                <a16:creationId xmlns:a16="http://schemas.microsoft.com/office/drawing/2014/main" id="{B11DCA6F-5B7D-4E1E-A96A-48CE44DE5989}"/>
              </a:ext>
            </a:extLst>
          </p:cNvPr>
          <p:cNvSpPr txBox="1"/>
          <p:nvPr/>
        </p:nvSpPr>
        <p:spPr>
          <a:xfrm>
            <a:off x="7383187" y="2283434"/>
            <a:ext cx="4177966" cy="830997"/>
          </a:xfrm>
          <a:prstGeom prst="rect">
            <a:avLst/>
          </a:prstGeom>
          <a:noFill/>
        </p:spPr>
        <p:txBody>
          <a:bodyPr wrap="square" rtlCol="0">
            <a:spAutoFit/>
          </a:bodyPr>
          <a:lstStyle/>
          <a:p>
            <a:pPr algn="r"/>
            <a:r>
              <a:rPr lang="en-US" sz="2400" b="1" dirty="0">
                <a:solidFill>
                  <a:schemeClr val="accent6"/>
                </a:solidFill>
                <a:latin typeface="Arial" panose="020B0604020202020204" pitchFamily="34" charset="0"/>
                <a:cs typeface="Arial" panose="020B0604020202020204" pitchFamily="34" charset="0"/>
              </a:rPr>
              <a:t>Include jargon and technical language</a:t>
            </a:r>
          </a:p>
        </p:txBody>
      </p:sp>
      <p:sp>
        <p:nvSpPr>
          <p:cNvPr id="7" name="TextBox 6">
            <a:extLst>
              <a:ext uri="{FF2B5EF4-FFF2-40B4-BE49-F238E27FC236}">
                <a16:creationId xmlns:a16="http://schemas.microsoft.com/office/drawing/2014/main" id="{51CD9765-9D10-4AD9-B9B9-4646FECBF321}"/>
              </a:ext>
            </a:extLst>
          </p:cNvPr>
          <p:cNvSpPr txBox="1"/>
          <p:nvPr/>
        </p:nvSpPr>
        <p:spPr>
          <a:xfrm>
            <a:off x="6228024" y="4668435"/>
            <a:ext cx="5333129" cy="830997"/>
          </a:xfrm>
          <a:prstGeom prst="rect">
            <a:avLst/>
          </a:prstGeom>
          <a:noFill/>
        </p:spPr>
        <p:txBody>
          <a:bodyPr wrap="square" rtlCol="0">
            <a:spAutoFit/>
          </a:bodyPr>
          <a:lstStyle/>
          <a:p>
            <a:pPr algn="ctr"/>
            <a:r>
              <a:rPr lang="en-US" sz="2400" b="1" dirty="0">
                <a:solidFill>
                  <a:schemeClr val="accent2"/>
                </a:solidFill>
                <a:latin typeface="Arial" panose="020B0604020202020204" pitchFamily="34" charset="0"/>
                <a:cs typeface="Arial" panose="020B0604020202020204" pitchFamily="34" charset="0"/>
              </a:rPr>
              <a:t>Neglect to answer all parts of each application question</a:t>
            </a:r>
          </a:p>
        </p:txBody>
      </p:sp>
      <p:sp>
        <p:nvSpPr>
          <p:cNvPr id="8" name="Title 7">
            <a:extLst>
              <a:ext uri="{FF2B5EF4-FFF2-40B4-BE49-F238E27FC236}">
                <a16:creationId xmlns:a16="http://schemas.microsoft.com/office/drawing/2014/main" id="{CA59283F-2955-4773-9194-5583850921B6}"/>
              </a:ext>
            </a:extLst>
          </p:cNvPr>
          <p:cNvSpPr>
            <a:spLocks noGrp="1"/>
          </p:cNvSpPr>
          <p:nvPr>
            <p:ph type="title"/>
          </p:nvPr>
        </p:nvSpPr>
        <p:spPr>
          <a:xfrm>
            <a:off x="2925487" y="462377"/>
            <a:ext cx="8915400" cy="1151075"/>
          </a:xfrm>
        </p:spPr>
        <p:txBody>
          <a:bodyPr>
            <a:normAutofit fontScale="90000"/>
          </a:bodyPr>
          <a:lstStyle/>
          <a:p>
            <a:r>
              <a:rPr lang="en-US" dirty="0"/>
              <a:t>Crafting a Strong Narrative -      What Not To Do</a:t>
            </a:r>
          </a:p>
        </p:txBody>
      </p:sp>
      <p:sp>
        <p:nvSpPr>
          <p:cNvPr id="12" name="TextBox 11">
            <a:extLst>
              <a:ext uri="{FF2B5EF4-FFF2-40B4-BE49-F238E27FC236}">
                <a16:creationId xmlns:a16="http://schemas.microsoft.com/office/drawing/2014/main" id="{DDF50BC2-580F-4E23-B004-8CF3BD3C5A39}"/>
              </a:ext>
            </a:extLst>
          </p:cNvPr>
          <p:cNvSpPr txBox="1"/>
          <p:nvPr/>
        </p:nvSpPr>
        <p:spPr>
          <a:xfrm>
            <a:off x="583664" y="4155863"/>
            <a:ext cx="4177966" cy="1200329"/>
          </a:xfrm>
          <a:prstGeom prst="rect">
            <a:avLst/>
          </a:prstGeom>
          <a:noFill/>
        </p:spPr>
        <p:txBody>
          <a:bodyPr wrap="square" rtlCol="0">
            <a:spAutoFit/>
          </a:bodyPr>
          <a:lstStyle/>
          <a:p>
            <a:pPr algn="ctr"/>
            <a:r>
              <a:rPr lang="en-US" sz="2400" b="1" dirty="0">
                <a:solidFill>
                  <a:schemeClr val="accent6"/>
                </a:solidFill>
                <a:latin typeface="Arial" panose="020B0604020202020204" pitchFamily="34" charset="0"/>
                <a:cs typeface="Arial" panose="020B0604020202020204" pitchFamily="34" charset="0"/>
              </a:rPr>
              <a:t>Have overly ambitious plans and outcome statements</a:t>
            </a:r>
          </a:p>
        </p:txBody>
      </p:sp>
    </p:spTree>
    <p:extLst>
      <p:ext uri="{BB962C8B-B14F-4D97-AF65-F5344CB8AC3E}">
        <p14:creationId xmlns:p14="http://schemas.microsoft.com/office/powerpoint/2010/main" val="3229741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solidFill>
            <a:schemeClr val="accent4">
              <a:lumMod val="40000"/>
              <a:lumOff val="60000"/>
            </a:schemeClr>
          </a:solidFill>
        </p:spPr>
        <p:txBody>
          <a:bodyPr/>
          <a:lstStyle/>
          <a:p>
            <a:pPr>
              <a:buFont typeface="Wingdings" panose="05000000000000000000" pitchFamily="2" charset="2"/>
              <a:buChar char="ü"/>
            </a:pPr>
            <a:endParaRPr lang="en-US" dirty="0"/>
          </a:p>
          <a:p>
            <a:pPr>
              <a:buFont typeface="Wingdings" panose="05000000000000000000" pitchFamily="2" charset="2"/>
              <a:buChar char="ü"/>
            </a:pPr>
            <a:r>
              <a:rPr lang="en-US" b="1" dirty="0"/>
              <a:t>Be realistic – what can you really, truly accomplish?</a:t>
            </a:r>
          </a:p>
          <a:p>
            <a:pPr>
              <a:buFont typeface="Wingdings" panose="05000000000000000000" pitchFamily="2" charset="2"/>
              <a:buChar char="ü"/>
            </a:pPr>
            <a:r>
              <a:rPr lang="en-US" b="1" dirty="0"/>
              <a:t>Write as though you are getting the grant (“We will…”)</a:t>
            </a:r>
          </a:p>
          <a:p>
            <a:pPr>
              <a:buFont typeface="Wingdings" panose="05000000000000000000" pitchFamily="2" charset="2"/>
              <a:buChar char="ü"/>
            </a:pPr>
            <a:r>
              <a:rPr lang="en-US" b="1" dirty="0"/>
              <a:t>Write to fully answer the question before editing to word or character limits</a:t>
            </a:r>
          </a:p>
          <a:p>
            <a:pPr>
              <a:buFont typeface="Wingdings" panose="05000000000000000000" pitchFamily="2" charset="2"/>
              <a:buChar char="ü"/>
            </a:pPr>
            <a:r>
              <a:rPr lang="en-US" b="1" dirty="0"/>
              <a:t>BE CONCISE!</a:t>
            </a:r>
          </a:p>
          <a:p>
            <a:pPr>
              <a:buFont typeface="Wingdings" panose="05000000000000000000" pitchFamily="2" charset="2"/>
              <a:buChar char="ü"/>
            </a:pPr>
            <a:endParaRPr lang="en-US" dirty="0"/>
          </a:p>
        </p:txBody>
      </p:sp>
      <p:sp>
        <p:nvSpPr>
          <p:cNvPr id="3" name="Slide Number Placeholder 2"/>
          <p:cNvSpPr>
            <a:spLocks noGrp="1"/>
          </p:cNvSpPr>
          <p:nvPr>
            <p:ph type="sldNum" sz="quarter" idx="4"/>
          </p:nvPr>
        </p:nvSpPr>
        <p:spPr/>
        <p:txBody>
          <a:bodyPr/>
          <a:lstStyle/>
          <a:p>
            <a:fld id="{BBB69291-A384-1346-A27A-D0A1C91B6C32}" type="slidenum">
              <a:rPr lang="en-US" smtClean="0"/>
              <a:pPr/>
              <a:t>12</a:t>
            </a:fld>
            <a:endParaRPr lang="en-US"/>
          </a:p>
        </p:txBody>
      </p:sp>
      <p:sp>
        <p:nvSpPr>
          <p:cNvPr id="5" name="Title 4"/>
          <p:cNvSpPr>
            <a:spLocks noGrp="1"/>
          </p:cNvSpPr>
          <p:nvPr>
            <p:ph type="title"/>
          </p:nvPr>
        </p:nvSpPr>
        <p:spPr/>
        <p:txBody>
          <a:bodyPr>
            <a:normAutofit fontScale="90000"/>
          </a:bodyPr>
          <a:lstStyle/>
          <a:p>
            <a:r>
              <a:rPr lang="en-US" dirty="0"/>
              <a:t>Crafting a Strong Narrative – Making Reviewers Happy</a:t>
            </a:r>
          </a:p>
        </p:txBody>
      </p:sp>
    </p:spTree>
    <p:extLst>
      <p:ext uri="{BB962C8B-B14F-4D97-AF65-F5344CB8AC3E}">
        <p14:creationId xmlns:p14="http://schemas.microsoft.com/office/powerpoint/2010/main" val="1352987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221" y="2157549"/>
            <a:ext cx="11173279" cy="2337434"/>
          </a:xfrm>
        </p:spPr>
        <p:txBody>
          <a:bodyPr/>
          <a:lstStyle/>
          <a:p>
            <a:r>
              <a:rPr lang="en-US" dirty="0"/>
              <a:t>Activity:</a:t>
            </a:r>
          </a:p>
        </p:txBody>
      </p:sp>
      <p:sp>
        <p:nvSpPr>
          <p:cNvPr id="3" name="Text Placeholder 2"/>
          <p:cNvSpPr>
            <a:spLocks noGrp="1"/>
          </p:cNvSpPr>
          <p:nvPr>
            <p:ph type="body" idx="1"/>
          </p:nvPr>
        </p:nvSpPr>
        <p:spPr/>
        <p:txBody>
          <a:bodyPr>
            <a:normAutofit/>
          </a:bodyPr>
          <a:lstStyle/>
          <a:p>
            <a:r>
              <a:rPr lang="en-US" sz="3600" dirty="0"/>
              <a:t>Cutting Words &amp; Restructuring Sentences for Brevity</a:t>
            </a:r>
          </a:p>
        </p:txBody>
      </p:sp>
    </p:spTree>
    <p:extLst>
      <p:ext uri="{BB962C8B-B14F-4D97-AF65-F5344CB8AC3E}">
        <p14:creationId xmlns:p14="http://schemas.microsoft.com/office/powerpoint/2010/main" val="783373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lstStyle/>
          <a:p>
            <a:endParaRPr lang="en-US" dirty="0"/>
          </a:p>
          <a:p>
            <a:pPr marL="0" indent="0" algn="ctr">
              <a:buNone/>
            </a:pPr>
            <a:r>
              <a:rPr lang="en-US" b="1" dirty="0"/>
              <a:t>NOT THIS…</a:t>
            </a:r>
          </a:p>
        </p:txBody>
      </p:sp>
      <p:sp>
        <p:nvSpPr>
          <p:cNvPr id="7" name="Content Placeholder 6"/>
          <p:cNvSpPr>
            <a:spLocks noGrp="1"/>
          </p:cNvSpPr>
          <p:nvPr>
            <p:ph sz="half" idx="2"/>
          </p:nvPr>
        </p:nvSpPr>
        <p:spPr/>
        <p:txBody>
          <a:bodyPr/>
          <a:lstStyle/>
          <a:p>
            <a:endParaRPr lang="en-US" dirty="0"/>
          </a:p>
          <a:p>
            <a:pPr marL="0" indent="0" algn="ctr">
              <a:buNone/>
            </a:pPr>
            <a:r>
              <a:rPr lang="en-US" b="1" dirty="0"/>
              <a:t>BUT THIS!</a:t>
            </a:r>
          </a:p>
        </p:txBody>
      </p:sp>
      <p:sp>
        <p:nvSpPr>
          <p:cNvPr id="4" name="Title 3"/>
          <p:cNvSpPr>
            <a:spLocks noGrp="1"/>
          </p:cNvSpPr>
          <p:nvPr>
            <p:ph type="title"/>
          </p:nvPr>
        </p:nvSpPr>
        <p:spPr/>
        <p:txBody>
          <a:bodyPr>
            <a:normAutofit fontScale="90000"/>
          </a:bodyPr>
          <a:lstStyle/>
          <a:p>
            <a:r>
              <a:rPr lang="en-US" dirty="0"/>
              <a:t>Finalizing the Proposal –                Making Reviewers Happy</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7855" y="2947988"/>
            <a:ext cx="2038350" cy="2943225"/>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3591" y="3043678"/>
            <a:ext cx="3333750" cy="2971800"/>
          </a:xfrm>
          <a:prstGeom prst="rect">
            <a:avLst/>
          </a:prstGeom>
        </p:spPr>
      </p:pic>
    </p:spTree>
    <p:extLst>
      <p:ext uri="{BB962C8B-B14F-4D97-AF65-F5344CB8AC3E}">
        <p14:creationId xmlns:p14="http://schemas.microsoft.com/office/powerpoint/2010/main" val="3994707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r>
              <a:rPr lang="en-US" dirty="0"/>
              <a:t>Have “outsiders” read for understanding and clarity</a:t>
            </a:r>
          </a:p>
          <a:p>
            <a:r>
              <a:rPr lang="en-US" dirty="0"/>
              <a:t>Technical details</a:t>
            </a:r>
          </a:p>
          <a:p>
            <a:pPr lvl="1"/>
            <a:r>
              <a:rPr lang="en-US" dirty="0"/>
              <a:t>Spelling, grammar &amp; consistent capitalization count!</a:t>
            </a:r>
          </a:p>
          <a:p>
            <a:r>
              <a:rPr lang="en-US" dirty="0"/>
              <a:t>Have you accurately referenced supporting documents in the narrative? Are all attachments </a:t>
            </a:r>
            <a:r>
              <a:rPr lang="en-US"/>
              <a:t>actually attached?</a:t>
            </a:r>
            <a:endParaRPr lang="en-US" dirty="0"/>
          </a:p>
          <a:p>
            <a:pPr lvl="1"/>
            <a:r>
              <a:rPr lang="en-US" dirty="0"/>
              <a:t>Example:  See Attachment A</a:t>
            </a:r>
          </a:p>
          <a:p>
            <a:r>
              <a:rPr lang="en-US" dirty="0"/>
              <a:t>For paper applications: Is the formatting attractive, consistent, and readable? Do references to attachments include page numbers?</a:t>
            </a:r>
          </a:p>
          <a:p>
            <a:r>
              <a:rPr lang="en-US" dirty="0"/>
              <a:t>Clearly align project/program activities with budget</a:t>
            </a:r>
          </a:p>
          <a:p>
            <a:endParaRPr lang="en-US" dirty="0"/>
          </a:p>
        </p:txBody>
      </p:sp>
      <p:sp>
        <p:nvSpPr>
          <p:cNvPr id="4" name="Slide Number Placeholder 3"/>
          <p:cNvSpPr>
            <a:spLocks noGrp="1"/>
          </p:cNvSpPr>
          <p:nvPr>
            <p:ph type="sldNum" sz="quarter" idx="4"/>
          </p:nvPr>
        </p:nvSpPr>
        <p:spPr/>
        <p:txBody>
          <a:bodyPr/>
          <a:lstStyle/>
          <a:p>
            <a:fld id="{BBB69291-A384-1346-A27A-D0A1C91B6C32}" type="slidenum">
              <a:rPr lang="en-US" smtClean="0"/>
              <a:pPr/>
              <a:t>15</a:t>
            </a:fld>
            <a:endParaRPr lang="en-US" dirty="0"/>
          </a:p>
        </p:txBody>
      </p:sp>
      <p:sp>
        <p:nvSpPr>
          <p:cNvPr id="5" name="Title 4"/>
          <p:cNvSpPr>
            <a:spLocks noGrp="1"/>
          </p:cNvSpPr>
          <p:nvPr>
            <p:ph type="title"/>
          </p:nvPr>
        </p:nvSpPr>
        <p:spPr/>
        <p:txBody>
          <a:bodyPr>
            <a:normAutofit fontScale="90000"/>
          </a:bodyPr>
          <a:lstStyle/>
          <a:p>
            <a:r>
              <a:rPr lang="en-US" dirty="0"/>
              <a:t>Finalizing the Proposal –                Making Reviewers Happy</a:t>
            </a:r>
          </a:p>
        </p:txBody>
      </p:sp>
    </p:spTree>
    <p:extLst>
      <p:ext uri="{BB962C8B-B14F-4D97-AF65-F5344CB8AC3E}">
        <p14:creationId xmlns:p14="http://schemas.microsoft.com/office/powerpoint/2010/main" val="1547887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4">
              <a:lumMod val="60000"/>
              <a:lumOff val="40000"/>
            </a:schemeClr>
          </a:solidFill>
        </p:spPr>
        <p:txBody>
          <a:bodyPr>
            <a:normAutofit/>
          </a:bodyPr>
          <a:lstStyle/>
          <a:p>
            <a:pPr marL="0" indent="0">
              <a:buNone/>
            </a:pPr>
            <a:endParaRPr lang="en-US" dirty="0"/>
          </a:p>
          <a:p>
            <a:pPr marL="0" indent="0">
              <a:buNone/>
            </a:pPr>
            <a:r>
              <a:rPr lang="en-US" dirty="0"/>
              <a:t>The PMC was founded in response to a demand for training regarding statewide implementation of the PM after federal funding ended for CSEFEL, which developed the PM for PSECIYC, and TACSEI. The PMC consists of 15 founding members of CSEFEL, TACSEI and the PM, who represent seven universities across the U.S. Its mission is to promote the high fidelity use of the PM at state and local levels.</a:t>
            </a:r>
          </a:p>
          <a:p>
            <a:pPr marL="0" indent="0">
              <a:buNone/>
            </a:pPr>
            <a:endParaRPr lang="en-US" dirty="0"/>
          </a:p>
        </p:txBody>
      </p:sp>
      <p:sp>
        <p:nvSpPr>
          <p:cNvPr id="3" name="Slide Number Placeholder 2"/>
          <p:cNvSpPr>
            <a:spLocks noGrp="1"/>
          </p:cNvSpPr>
          <p:nvPr>
            <p:ph type="sldNum" sz="quarter" idx="4"/>
          </p:nvPr>
        </p:nvSpPr>
        <p:spPr/>
        <p:txBody>
          <a:bodyPr/>
          <a:lstStyle/>
          <a:p>
            <a:fld id="{BBB69291-A384-1346-A27A-D0A1C91B6C32}" type="slidenum">
              <a:rPr lang="en-US" smtClean="0"/>
              <a:pPr/>
              <a:t>16</a:t>
            </a:fld>
            <a:endParaRPr lang="en-US"/>
          </a:p>
        </p:txBody>
      </p:sp>
      <p:sp>
        <p:nvSpPr>
          <p:cNvPr id="4" name="Title 3"/>
          <p:cNvSpPr>
            <a:spLocks noGrp="1"/>
          </p:cNvSpPr>
          <p:nvPr>
            <p:ph type="title"/>
          </p:nvPr>
        </p:nvSpPr>
        <p:spPr/>
        <p:txBody>
          <a:bodyPr>
            <a:normAutofit fontScale="90000"/>
          </a:bodyPr>
          <a:lstStyle/>
          <a:p>
            <a:r>
              <a:rPr lang="en-US" dirty="0"/>
              <a:t>Finalizing the Proposal –         What’s Wrong Here?</a:t>
            </a:r>
          </a:p>
        </p:txBody>
      </p:sp>
    </p:spTree>
    <p:extLst>
      <p:ext uri="{BB962C8B-B14F-4D97-AF65-F5344CB8AC3E}">
        <p14:creationId xmlns:p14="http://schemas.microsoft.com/office/powerpoint/2010/main" val="2426839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b="1" dirty="0"/>
          </a:p>
          <a:p>
            <a:r>
              <a:rPr lang="en-US" b="1" dirty="0"/>
              <a:t>For online applications:  </a:t>
            </a:r>
            <a:r>
              <a:rPr lang="en-US" dirty="0"/>
              <a:t>Spell out the first time it appears in each response, then put the acronym in parentheses.</a:t>
            </a:r>
          </a:p>
          <a:p>
            <a:pPr lvl="1"/>
            <a:r>
              <a:rPr lang="en-US" dirty="0"/>
              <a:t>Example: The </a:t>
            </a:r>
            <a:r>
              <a:rPr lang="en-US" i="1" dirty="0">
                <a:solidFill>
                  <a:srgbClr val="FF0000"/>
                </a:solidFill>
              </a:rPr>
              <a:t>Pyramid Model Consortium (PMC)</a:t>
            </a:r>
            <a:r>
              <a:rPr lang="en-US" dirty="0">
                <a:solidFill>
                  <a:srgbClr val="FF0000"/>
                </a:solidFill>
              </a:rPr>
              <a:t> </a:t>
            </a:r>
            <a:r>
              <a:rPr lang="en-US" dirty="0"/>
              <a:t>was founded in response to a demand for training. The </a:t>
            </a:r>
            <a:r>
              <a:rPr lang="en-US" i="1" dirty="0">
                <a:solidFill>
                  <a:srgbClr val="FF0000"/>
                </a:solidFill>
              </a:rPr>
              <a:t>PMC</a:t>
            </a:r>
            <a:r>
              <a:rPr lang="en-US" i="1" dirty="0"/>
              <a:t> </a:t>
            </a:r>
            <a:r>
              <a:rPr lang="en-US" dirty="0"/>
              <a:t>consists of 15 founding members who represent seven universities.  </a:t>
            </a:r>
          </a:p>
          <a:p>
            <a:r>
              <a:rPr lang="en-US" b="1" dirty="0"/>
              <a:t>For paper applications:  </a:t>
            </a:r>
            <a:r>
              <a:rPr lang="en-US" dirty="0"/>
              <a:t>Spell out the first time it appears on each page of the printed proposal.</a:t>
            </a:r>
          </a:p>
        </p:txBody>
      </p:sp>
      <p:sp>
        <p:nvSpPr>
          <p:cNvPr id="3" name="Slide Number Placeholder 2"/>
          <p:cNvSpPr>
            <a:spLocks noGrp="1"/>
          </p:cNvSpPr>
          <p:nvPr>
            <p:ph type="sldNum" sz="quarter" idx="4"/>
          </p:nvPr>
        </p:nvSpPr>
        <p:spPr/>
        <p:txBody>
          <a:bodyPr/>
          <a:lstStyle/>
          <a:p>
            <a:fld id="{BBB69291-A384-1346-A27A-D0A1C91B6C32}" type="slidenum">
              <a:rPr lang="en-US" smtClean="0"/>
              <a:pPr/>
              <a:t>17</a:t>
            </a:fld>
            <a:endParaRPr lang="en-US"/>
          </a:p>
        </p:txBody>
      </p:sp>
      <p:sp>
        <p:nvSpPr>
          <p:cNvPr id="4" name="Title 3"/>
          <p:cNvSpPr>
            <a:spLocks noGrp="1"/>
          </p:cNvSpPr>
          <p:nvPr>
            <p:ph type="title"/>
          </p:nvPr>
        </p:nvSpPr>
        <p:spPr/>
        <p:txBody>
          <a:bodyPr>
            <a:normAutofit fontScale="90000"/>
          </a:bodyPr>
          <a:lstStyle/>
          <a:p>
            <a:r>
              <a:rPr lang="en-US" dirty="0"/>
              <a:t>Finalizing the Proposal –      Acronym Rules</a:t>
            </a:r>
          </a:p>
        </p:txBody>
      </p:sp>
    </p:spTree>
    <p:extLst>
      <p:ext uri="{BB962C8B-B14F-4D97-AF65-F5344CB8AC3E}">
        <p14:creationId xmlns:p14="http://schemas.microsoft.com/office/powerpoint/2010/main" val="3947917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5138" y="2055484"/>
            <a:ext cx="5181600" cy="3891620"/>
          </a:xfrm>
        </p:spPr>
      </p:pic>
      <p:sp>
        <p:nvSpPr>
          <p:cNvPr id="6" name="Content Placeholder 5"/>
          <p:cNvSpPr>
            <a:spLocks noGrp="1"/>
          </p:cNvSpPr>
          <p:nvPr>
            <p:ph sz="half" idx="2"/>
          </p:nvPr>
        </p:nvSpPr>
        <p:spPr>
          <a:xfrm>
            <a:off x="5799666" y="1894114"/>
            <a:ext cx="5181600" cy="4396920"/>
          </a:xfrm>
        </p:spPr>
        <p:txBody>
          <a:bodyPr>
            <a:normAutofit fontScale="92500"/>
          </a:bodyPr>
          <a:lstStyle/>
          <a:p>
            <a:r>
              <a:rPr lang="en-US" sz="2400" dirty="0"/>
              <a:t>For online applications, always copy responses into a Word document for backup</a:t>
            </a:r>
          </a:p>
          <a:p>
            <a:r>
              <a:rPr lang="en-US" sz="2400" dirty="0"/>
              <a:t>Use a checklist to make sure you’ve provided all requested items</a:t>
            </a:r>
          </a:p>
          <a:p>
            <a:pPr lvl="1"/>
            <a:r>
              <a:rPr lang="en-US" sz="2000" dirty="0"/>
              <a:t>Use the funder’s checklist or make your own</a:t>
            </a:r>
          </a:p>
          <a:p>
            <a:pPr lvl="1"/>
            <a:r>
              <a:rPr lang="en-US" sz="2000" dirty="0"/>
              <a:t>Examples:  Supporting documents, number of copies (for paper submittals)</a:t>
            </a:r>
          </a:p>
          <a:p>
            <a:pPr lvl="1"/>
            <a:r>
              <a:rPr lang="en-US" sz="2000" dirty="0"/>
              <a:t>Check, double-check, and triple check!</a:t>
            </a:r>
          </a:p>
          <a:p>
            <a:r>
              <a:rPr lang="en-US" sz="2400" dirty="0"/>
              <a:t>Make sure you are sharing the most current organizational documents (990s, etc.)</a:t>
            </a:r>
          </a:p>
        </p:txBody>
      </p:sp>
      <p:sp>
        <p:nvSpPr>
          <p:cNvPr id="3" name="Slide Number Placeholder 2"/>
          <p:cNvSpPr>
            <a:spLocks noGrp="1"/>
          </p:cNvSpPr>
          <p:nvPr>
            <p:ph type="sldNum" sz="quarter" idx="4"/>
          </p:nvPr>
        </p:nvSpPr>
        <p:spPr/>
        <p:txBody>
          <a:bodyPr/>
          <a:lstStyle/>
          <a:p>
            <a:fld id="{BBB69291-A384-1346-A27A-D0A1C91B6C32}" type="slidenum">
              <a:rPr lang="en-US" smtClean="0"/>
              <a:pPr/>
              <a:t>18</a:t>
            </a:fld>
            <a:endParaRPr lang="en-US"/>
          </a:p>
        </p:txBody>
      </p:sp>
      <p:sp>
        <p:nvSpPr>
          <p:cNvPr id="4" name="Title 3"/>
          <p:cNvSpPr>
            <a:spLocks noGrp="1"/>
          </p:cNvSpPr>
          <p:nvPr>
            <p:ph type="title"/>
          </p:nvPr>
        </p:nvSpPr>
        <p:spPr/>
        <p:txBody>
          <a:bodyPr>
            <a:normAutofit fontScale="90000"/>
          </a:bodyPr>
          <a:lstStyle/>
          <a:p>
            <a:r>
              <a:rPr lang="en-US" dirty="0"/>
              <a:t>Submitting the Proposal –        You’re at the Finish Line!</a:t>
            </a:r>
          </a:p>
        </p:txBody>
      </p:sp>
    </p:spTree>
    <p:extLst>
      <p:ext uri="{BB962C8B-B14F-4D97-AF65-F5344CB8AC3E}">
        <p14:creationId xmlns:p14="http://schemas.microsoft.com/office/powerpoint/2010/main" val="624710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489700" y="1673297"/>
            <a:ext cx="5181600" cy="4351338"/>
          </a:xfrm>
        </p:spPr>
        <p:txBody>
          <a:bodyPr/>
          <a:lstStyle/>
          <a:p>
            <a:endParaRPr lang="en-US" dirty="0"/>
          </a:p>
          <a:p>
            <a:r>
              <a:rPr lang="en-US" dirty="0"/>
              <a:t>Be sure to send a thank you letter!</a:t>
            </a:r>
          </a:p>
          <a:p>
            <a:r>
              <a:rPr lang="en-US" dirty="0"/>
              <a:t>Submit all required reports before or by deadline</a:t>
            </a:r>
          </a:p>
          <a:p>
            <a:r>
              <a:rPr lang="en-US" dirty="0"/>
              <a:t>Keep the funder informed of any and all changes to your project/program</a:t>
            </a:r>
          </a:p>
          <a:p>
            <a:pPr lvl="1"/>
            <a:r>
              <a:rPr lang="en-US" dirty="0"/>
              <a:t>Staffing, budget, activities, etc.</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8066" y="1822385"/>
            <a:ext cx="5181600" cy="4053162"/>
          </a:xfrm>
        </p:spPr>
      </p:pic>
      <p:sp>
        <p:nvSpPr>
          <p:cNvPr id="4" name="Slide Number Placeholder 3"/>
          <p:cNvSpPr>
            <a:spLocks noGrp="1"/>
          </p:cNvSpPr>
          <p:nvPr>
            <p:ph type="sldNum" sz="quarter" idx="4"/>
          </p:nvPr>
        </p:nvSpPr>
        <p:spPr/>
        <p:txBody>
          <a:bodyPr/>
          <a:lstStyle/>
          <a:p>
            <a:fld id="{BBB69291-A384-1346-A27A-D0A1C91B6C32}" type="slidenum">
              <a:rPr lang="en-US" smtClean="0"/>
              <a:pPr/>
              <a:t>19</a:t>
            </a:fld>
            <a:endParaRPr lang="en-US"/>
          </a:p>
        </p:txBody>
      </p:sp>
      <p:sp>
        <p:nvSpPr>
          <p:cNvPr id="5" name="Title 4"/>
          <p:cNvSpPr>
            <a:spLocks noGrp="1"/>
          </p:cNvSpPr>
          <p:nvPr>
            <p:ph type="title"/>
          </p:nvPr>
        </p:nvSpPr>
        <p:spPr/>
        <p:txBody>
          <a:bodyPr/>
          <a:lstStyle/>
          <a:p>
            <a:r>
              <a:rPr lang="en-US" dirty="0"/>
              <a:t>Next Steps – Awarded!</a:t>
            </a:r>
          </a:p>
        </p:txBody>
      </p:sp>
    </p:spTree>
    <p:extLst>
      <p:ext uri="{BB962C8B-B14F-4D97-AF65-F5344CB8AC3E}">
        <p14:creationId xmlns:p14="http://schemas.microsoft.com/office/powerpoint/2010/main" val="433686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Learning goals for today &amp; introductions</a:t>
            </a:r>
          </a:p>
          <a:p>
            <a:r>
              <a:rPr lang="en-US" dirty="0"/>
              <a:t>Pre-proposal tips</a:t>
            </a:r>
          </a:p>
          <a:p>
            <a:r>
              <a:rPr lang="en-US" dirty="0"/>
              <a:t>Crafting a strong narrative &amp; activity</a:t>
            </a:r>
          </a:p>
          <a:p>
            <a:r>
              <a:rPr lang="en-US" dirty="0"/>
              <a:t>Finalizing the proposal</a:t>
            </a:r>
          </a:p>
          <a:p>
            <a:r>
              <a:rPr lang="en-US" dirty="0"/>
              <a:t>Submittal tips</a:t>
            </a:r>
          </a:p>
          <a:p>
            <a:r>
              <a:rPr lang="en-US" dirty="0"/>
              <a:t>How to handle success &amp; rejection</a:t>
            </a:r>
          </a:p>
          <a:p>
            <a:r>
              <a:rPr lang="en-US" dirty="0"/>
              <a:t>What questions remain?</a:t>
            </a:r>
          </a:p>
        </p:txBody>
      </p:sp>
      <p:sp>
        <p:nvSpPr>
          <p:cNvPr id="3" name="Title 2"/>
          <p:cNvSpPr>
            <a:spLocks noGrp="1"/>
          </p:cNvSpPr>
          <p:nvPr>
            <p:ph type="title"/>
          </p:nvPr>
        </p:nvSpPr>
        <p:spPr>
          <a:xfrm>
            <a:off x="2755900" y="493135"/>
            <a:ext cx="8597899" cy="1151075"/>
          </a:xfrm>
        </p:spPr>
        <p:txBody>
          <a:bodyPr/>
          <a:lstStyle/>
          <a:p>
            <a:r>
              <a:rPr lang="en-US" dirty="0"/>
              <a:t>Agenda</a:t>
            </a:r>
          </a:p>
        </p:txBody>
      </p:sp>
      <p:sp>
        <p:nvSpPr>
          <p:cNvPr id="6" name="Slide Number Placeholder 5"/>
          <p:cNvSpPr>
            <a:spLocks noGrp="1"/>
          </p:cNvSpPr>
          <p:nvPr>
            <p:ph type="sldNum" sz="quarter" idx="4"/>
          </p:nvPr>
        </p:nvSpPr>
        <p:spPr/>
        <p:txBody>
          <a:bodyPr/>
          <a:lstStyle/>
          <a:p>
            <a:fld id="{BBB69291-A384-1346-A27A-D0A1C91B6C32}" type="slidenum">
              <a:rPr lang="en-US" smtClean="0"/>
              <a:pPr/>
              <a:t>2</a:t>
            </a:fld>
            <a:endParaRPr lang="en-US"/>
          </a:p>
        </p:txBody>
      </p:sp>
    </p:spTree>
    <p:extLst>
      <p:ext uri="{BB962C8B-B14F-4D97-AF65-F5344CB8AC3E}">
        <p14:creationId xmlns:p14="http://schemas.microsoft.com/office/powerpoint/2010/main" val="1438026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endParaRPr lang="en-US" dirty="0"/>
          </a:p>
          <a:p>
            <a:r>
              <a:rPr lang="en-US" dirty="0"/>
              <a:t>Contact the funder and ask for feedback on your application</a:t>
            </a:r>
          </a:p>
          <a:p>
            <a:pPr lvl="1"/>
            <a:r>
              <a:rPr lang="en-US" dirty="0"/>
              <a:t>What were their reasons for not funding your proposal?</a:t>
            </a:r>
          </a:p>
          <a:p>
            <a:pPr lvl="1"/>
            <a:r>
              <a:rPr lang="en-US" dirty="0"/>
              <a:t>What could you have done differently?</a:t>
            </a:r>
          </a:p>
          <a:p>
            <a:pPr lvl="1"/>
            <a:r>
              <a:rPr lang="en-US" dirty="0"/>
              <a:t>Some funders will share reviewer feedback with applicants, some won’t</a:t>
            </a:r>
          </a:p>
          <a:p>
            <a:pPr lvl="1"/>
            <a:endParaRPr lang="en-US" dirty="0"/>
          </a:p>
          <a:p>
            <a:r>
              <a:rPr lang="en-US" dirty="0"/>
              <a:t>Rule of thumb: If you’ve been rejected three times by the same funder, throw in the towel and move on.</a:t>
            </a:r>
          </a:p>
        </p:txBody>
      </p:sp>
      <p:sp>
        <p:nvSpPr>
          <p:cNvPr id="4" name="Slide Number Placeholder 3"/>
          <p:cNvSpPr>
            <a:spLocks noGrp="1"/>
          </p:cNvSpPr>
          <p:nvPr>
            <p:ph type="sldNum" sz="quarter" idx="4"/>
          </p:nvPr>
        </p:nvSpPr>
        <p:spPr/>
        <p:txBody>
          <a:bodyPr/>
          <a:lstStyle/>
          <a:p>
            <a:fld id="{BBB69291-A384-1346-A27A-D0A1C91B6C32}" type="slidenum">
              <a:rPr lang="en-US" smtClean="0"/>
              <a:pPr/>
              <a:t>20</a:t>
            </a:fld>
            <a:endParaRPr lang="en-US"/>
          </a:p>
        </p:txBody>
      </p:sp>
      <p:sp>
        <p:nvSpPr>
          <p:cNvPr id="8" name="Title 7"/>
          <p:cNvSpPr>
            <a:spLocks noGrp="1"/>
          </p:cNvSpPr>
          <p:nvPr>
            <p:ph type="title"/>
          </p:nvPr>
        </p:nvSpPr>
        <p:spPr/>
        <p:txBody>
          <a:bodyPr/>
          <a:lstStyle/>
          <a:p>
            <a:r>
              <a:rPr lang="en-US" dirty="0"/>
              <a:t>Next Steps - Rejection</a:t>
            </a:r>
          </a:p>
        </p:txBody>
      </p:sp>
    </p:spTree>
    <p:extLst>
      <p:ext uri="{BB962C8B-B14F-4D97-AF65-F5344CB8AC3E}">
        <p14:creationId xmlns:p14="http://schemas.microsoft.com/office/powerpoint/2010/main" val="2090995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Check-in on personal learning goals – what questions remain?</a:t>
            </a:r>
          </a:p>
        </p:txBody>
      </p:sp>
      <p:sp>
        <p:nvSpPr>
          <p:cNvPr id="5" name="Slide Number Placeholder 4"/>
          <p:cNvSpPr>
            <a:spLocks noGrp="1"/>
          </p:cNvSpPr>
          <p:nvPr>
            <p:ph type="sldNum" sz="quarter" idx="4"/>
          </p:nvPr>
        </p:nvSpPr>
        <p:spPr/>
        <p:txBody>
          <a:bodyPr/>
          <a:lstStyle/>
          <a:p>
            <a:fld id="{BBB69291-A384-1346-A27A-D0A1C91B6C32}" type="slidenum">
              <a:rPr lang="en-US" smtClean="0"/>
              <a:pPr/>
              <a:t>21</a:t>
            </a:fld>
            <a:endParaRPr lang="en-US"/>
          </a:p>
        </p:txBody>
      </p:sp>
    </p:spTree>
    <p:extLst>
      <p:ext uri="{BB962C8B-B14F-4D97-AF65-F5344CB8AC3E}">
        <p14:creationId xmlns:p14="http://schemas.microsoft.com/office/powerpoint/2010/main" val="1057915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Don’t forget to complete your workshop evaluation form!</a:t>
            </a:r>
          </a:p>
        </p:txBody>
      </p:sp>
      <p:sp>
        <p:nvSpPr>
          <p:cNvPr id="3" name="Slide Number Placeholder 2"/>
          <p:cNvSpPr>
            <a:spLocks noGrp="1"/>
          </p:cNvSpPr>
          <p:nvPr>
            <p:ph type="sldNum" sz="quarter" idx="4"/>
          </p:nvPr>
        </p:nvSpPr>
        <p:spPr/>
        <p:txBody>
          <a:bodyPr/>
          <a:lstStyle/>
          <a:p>
            <a:fld id="{BBB69291-A384-1346-A27A-D0A1C91B6C32}" type="slidenum">
              <a:rPr lang="en-US" smtClean="0"/>
              <a:pPr/>
              <a:t>22</a:t>
            </a:fld>
            <a:endParaRPr lang="en-US"/>
          </a:p>
        </p:txBody>
      </p:sp>
    </p:spTree>
    <p:extLst>
      <p:ext uri="{BB962C8B-B14F-4D97-AF65-F5344CB8AC3E}">
        <p14:creationId xmlns:p14="http://schemas.microsoft.com/office/powerpoint/2010/main" val="3846093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marL="0" indent="0">
              <a:buNone/>
            </a:pPr>
            <a:r>
              <a:rPr lang="en-US" u="sng" dirty="0">
                <a:hlinkClick r:id="rId2"/>
              </a:rPr>
              <a:t>https://www.tgci.com/getting-grant-101</a:t>
            </a:r>
            <a:endParaRPr lang="en-US" u="sng" dirty="0"/>
          </a:p>
          <a:p>
            <a:pPr marL="0" indent="0">
              <a:buNone/>
            </a:pPr>
            <a:endParaRPr lang="en-US" u="sng" dirty="0"/>
          </a:p>
          <a:p>
            <a:pPr marL="0" indent="0">
              <a:buNone/>
            </a:pPr>
            <a:r>
              <a:rPr lang="en-US" u="sng" dirty="0">
                <a:hlinkClick r:id="rId3"/>
              </a:rPr>
              <a:t>https://www.dhleonardconsulting.com/5-things-not-to-say-in-grant-applications/</a:t>
            </a:r>
            <a:endParaRPr lang="en-US" u="sng" dirty="0"/>
          </a:p>
          <a:p>
            <a:pPr marL="0" indent="0">
              <a:buNone/>
            </a:pPr>
            <a:endParaRPr lang="en-US" u="sng" dirty="0"/>
          </a:p>
          <a:p>
            <a:pPr marL="0" indent="0">
              <a:buNone/>
            </a:pPr>
            <a:r>
              <a:rPr lang="en-US" u="sng" dirty="0">
                <a:hlinkClick r:id="rId4"/>
              </a:rPr>
              <a:t>https://www.thebalancesmb.com/what-not-to-do-grant-proposals-2501981</a:t>
            </a:r>
            <a:endParaRPr lang="en-US" dirty="0"/>
          </a:p>
          <a:p>
            <a:pPr marL="0" indent="0">
              <a:buNone/>
            </a:pPr>
            <a:endParaRPr lang="en-US" dirty="0"/>
          </a:p>
          <a:p>
            <a:endParaRPr lang="en-US" dirty="0"/>
          </a:p>
          <a:p>
            <a:pPr marL="0" indent="0">
              <a:buNone/>
            </a:pPr>
            <a:endParaRPr lang="en-US" b="1" dirty="0"/>
          </a:p>
        </p:txBody>
      </p:sp>
      <p:sp>
        <p:nvSpPr>
          <p:cNvPr id="3" name="Slide Number Placeholder 2"/>
          <p:cNvSpPr>
            <a:spLocks noGrp="1"/>
          </p:cNvSpPr>
          <p:nvPr>
            <p:ph type="sldNum" sz="quarter" idx="4"/>
          </p:nvPr>
        </p:nvSpPr>
        <p:spPr/>
        <p:txBody>
          <a:bodyPr/>
          <a:lstStyle/>
          <a:p>
            <a:fld id="{BBB69291-A384-1346-A27A-D0A1C91B6C32}" type="slidenum">
              <a:rPr lang="en-US" smtClean="0"/>
              <a:pPr/>
              <a:t>23</a:t>
            </a:fld>
            <a:endParaRPr lang="en-US"/>
          </a:p>
        </p:txBody>
      </p:sp>
      <p:sp>
        <p:nvSpPr>
          <p:cNvPr id="6" name="Title 5"/>
          <p:cNvSpPr>
            <a:spLocks noGrp="1"/>
          </p:cNvSpPr>
          <p:nvPr>
            <p:ph type="title"/>
          </p:nvPr>
        </p:nvSpPr>
        <p:spPr/>
        <p:txBody>
          <a:bodyPr/>
          <a:lstStyle/>
          <a:p>
            <a:r>
              <a:rPr lang="en-US" dirty="0"/>
              <a:t>Grant Tips – Sample Resources</a:t>
            </a:r>
          </a:p>
        </p:txBody>
      </p:sp>
    </p:spTree>
    <p:extLst>
      <p:ext uri="{BB962C8B-B14F-4D97-AF65-F5344CB8AC3E}">
        <p14:creationId xmlns:p14="http://schemas.microsoft.com/office/powerpoint/2010/main" val="2616355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All slides will be posted on the MUW website within one week of this training. (www.muw.org/community-partner-resources) </a:t>
            </a:r>
          </a:p>
          <a:p>
            <a:r>
              <a:rPr lang="en-US" dirty="0"/>
              <a:t>The last slide includes active links to sample grant tips resources; download the slides and click the links to access those websites.</a:t>
            </a:r>
          </a:p>
          <a:p>
            <a:r>
              <a:rPr lang="en-US" dirty="0"/>
              <a:t>Budget is an important part of any grant application; however, we won’t be covering that in this session</a:t>
            </a:r>
          </a:p>
          <a:p>
            <a:pPr lvl="1"/>
            <a:r>
              <a:rPr lang="en-US" dirty="0"/>
              <a:t>More weight is generally assigned to the strength of the narrative application as opposed to the budget</a:t>
            </a:r>
          </a:p>
          <a:p>
            <a:r>
              <a:rPr lang="en-US" dirty="0"/>
              <a:t>For additional support beyond this training, contact Jill at </a:t>
            </a:r>
            <a:r>
              <a:rPr lang="en-US" dirty="0">
                <a:hlinkClick r:id="rId3"/>
              </a:rPr>
              <a:t>jill@muw.org</a:t>
            </a:r>
            <a:r>
              <a:rPr lang="en-US" dirty="0"/>
              <a:t> or 603-352-4209, </a:t>
            </a:r>
            <a:r>
              <a:rPr lang="en-US" dirty="0" err="1"/>
              <a:t>ext</a:t>
            </a:r>
            <a:r>
              <a:rPr lang="en-US" dirty="0"/>
              <a:t> 29.</a:t>
            </a:r>
          </a:p>
        </p:txBody>
      </p:sp>
      <p:sp>
        <p:nvSpPr>
          <p:cNvPr id="3" name="Title 2"/>
          <p:cNvSpPr>
            <a:spLocks noGrp="1"/>
          </p:cNvSpPr>
          <p:nvPr>
            <p:ph type="title"/>
          </p:nvPr>
        </p:nvSpPr>
        <p:spPr>
          <a:xfrm>
            <a:off x="2755900" y="493135"/>
            <a:ext cx="8597899" cy="1151075"/>
          </a:xfrm>
        </p:spPr>
        <p:txBody>
          <a:bodyPr/>
          <a:lstStyle/>
          <a:p>
            <a:r>
              <a:rPr lang="en-US" dirty="0"/>
              <a:t>Before we begin…</a:t>
            </a:r>
          </a:p>
        </p:txBody>
      </p:sp>
      <p:sp>
        <p:nvSpPr>
          <p:cNvPr id="6" name="Slide Number Placeholder 5"/>
          <p:cNvSpPr>
            <a:spLocks noGrp="1"/>
          </p:cNvSpPr>
          <p:nvPr>
            <p:ph type="sldNum" sz="quarter" idx="4"/>
          </p:nvPr>
        </p:nvSpPr>
        <p:spPr/>
        <p:txBody>
          <a:bodyPr/>
          <a:lstStyle/>
          <a:p>
            <a:fld id="{BBB69291-A384-1346-A27A-D0A1C91B6C32}" type="slidenum">
              <a:rPr lang="en-US" smtClean="0"/>
              <a:pPr/>
              <a:t>3</a:t>
            </a:fld>
            <a:endParaRPr lang="en-US"/>
          </a:p>
        </p:txBody>
      </p:sp>
    </p:spTree>
    <p:extLst>
      <p:ext uri="{BB962C8B-B14F-4D97-AF65-F5344CB8AC3E}">
        <p14:creationId xmlns:p14="http://schemas.microsoft.com/office/powerpoint/2010/main" val="1299665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0" y="1"/>
            <a:ext cx="12192000" cy="2491740"/>
          </a:xfrm>
        </p:spPr>
      </p:pic>
      <p:sp>
        <p:nvSpPr>
          <p:cNvPr id="3" name="Content Placeholder 2"/>
          <p:cNvSpPr>
            <a:spLocks noGrp="1"/>
          </p:cNvSpPr>
          <p:nvPr>
            <p:ph idx="1"/>
          </p:nvPr>
        </p:nvSpPr>
        <p:spPr/>
        <p:txBody>
          <a:bodyPr/>
          <a:lstStyle/>
          <a:p>
            <a:r>
              <a:rPr lang="en-US" dirty="0"/>
              <a:t>What is your personal learning goal for today?</a:t>
            </a:r>
          </a:p>
        </p:txBody>
      </p:sp>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b="-4258"/>
          <a:stretch/>
        </p:blipFill>
        <p:spPr>
          <a:xfrm>
            <a:off x="465666" y="2664187"/>
            <a:ext cx="2044700" cy="1351825"/>
          </a:xfrm>
          <a:prstGeom prst="rect">
            <a:avLst/>
          </a:prstGeom>
        </p:spPr>
      </p:pic>
      <p:sp>
        <p:nvSpPr>
          <p:cNvPr id="8" name="Slide Number Placeholder 7"/>
          <p:cNvSpPr>
            <a:spLocks noGrp="1"/>
          </p:cNvSpPr>
          <p:nvPr>
            <p:ph type="sldNum" sz="quarter" idx="4"/>
          </p:nvPr>
        </p:nvSpPr>
        <p:spPr/>
        <p:txBody>
          <a:bodyPr/>
          <a:lstStyle/>
          <a:p>
            <a:fld id="{BBB69291-A384-1346-A27A-D0A1C91B6C32}" type="slidenum">
              <a:rPr lang="en-US" smtClean="0"/>
              <a:pPr/>
              <a:t>4</a:t>
            </a:fld>
            <a:endParaRPr lang="en-US"/>
          </a:p>
        </p:txBody>
      </p:sp>
    </p:spTree>
    <p:extLst>
      <p:ext uri="{BB962C8B-B14F-4D97-AF65-F5344CB8AC3E}">
        <p14:creationId xmlns:p14="http://schemas.microsoft.com/office/powerpoint/2010/main" val="244526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7A13B7D-C235-441E-884C-93D39BC187A1}"/>
              </a:ext>
            </a:extLst>
          </p:cNvPr>
          <p:cNvSpPr>
            <a:spLocks noGrp="1"/>
          </p:cNvSpPr>
          <p:nvPr>
            <p:ph idx="1"/>
          </p:nvPr>
        </p:nvSpPr>
        <p:spPr>
          <a:xfrm>
            <a:off x="465666" y="1746737"/>
            <a:ext cx="10888133" cy="4974737"/>
          </a:xfrm>
        </p:spPr>
        <p:txBody>
          <a:bodyPr>
            <a:normAutofit fontScale="70000" lnSpcReduction="20000"/>
          </a:bodyPr>
          <a:lstStyle/>
          <a:p>
            <a:r>
              <a:rPr lang="en-US" dirty="0"/>
              <a:t>Be a sponge; learn how to better support agencies applying for MUW funding</a:t>
            </a:r>
          </a:p>
          <a:p>
            <a:r>
              <a:rPr lang="en-US" dirty="0"/>
              <a:t>Deepen understanding of grant preparation and build grant-writing skills</a:t>
            </a:r>
          </a:p>
          <a:p>
            <a:r>
              <a:rPr lang="en-US" dirty="0"/>
              <a:t>Learn strategies &amp; skills to write the strongest grant possible!</a:t>
            </a:r>
          </a:p>
          <a:p>
            <a:r>
              <a:rPr lang="en-US" dirty="0"/>
              <a:t>Glean ideas to feel more competent around grants</a:t>
            </a:r>
          </a:p>
          <a:p>
            <a:r>
              <a:rPr lang="en-US" dirty="0"/>
              <a:t>Absorb everything! Add skills to professional repertoire</a:t>
            </a:r>
          </a:p>
          <a:p>
            <a:r>
              <a:rPr lang="en-US" dirty="0"/>
              <a:t>Learn how to present outcomes &amp; performance measures as part of grant application</a:t>
            </a:r>
          </a:p>
          <a:p>
            <a:r>
              <a:rPr lang="en-US" dirty="0"/>
              <a:t>Better understand how to demonstrate alignment in proposal</a:t>
            </a:r>
          </a:p>
          <a:p>
            <a:r>
              <a:rPr lang="en-US" dirty="0"/>
              <a:t>Bring content back to staff at agency</a:t>
            </a:r>
          </a:p>
          <a:p>
            <a:r>
              <a:rPr lang="en-US" dirty="0"/>
              <a:t>Learn how to be more efficient in preparing grant proposals</a:t>
            </a:r>
          </a:p>
          <a:p>
            <a:r>
              <a:rPr lang="en-US" dirty="0"/>
              <a:t>Reduce intimidation around communicating performance measures/results</a:t>
            </a:r>
          </a:p>
          <a:p>
            <a:r>
              <a:rPr lang="en-US" dirty="0"/>
              <a:t>Learn how to express program success &amp; value so it stands out in a proposal</a:t>
            </a:r>
          </a:p>
          <a:p>
            <a:r>
              <a:rPr lang="en-US" dirty="0"/>
              <a:t>Already a grant reviewer; looking to build skills as a </a:t>
            </a:r>
            <a:r>
              <a:rPr lang="en-US" dirty="0" err="1"/>
              <a:t>grantwriter</a:t>
            </a:r>
            <a:endParaRPr lang="en-US" dirty="0"/>
          </a:p>
          <a:p>
            <a:r>
              <a:rPr lang="en-US" dirty="0"/>
              <a:t>Better understand what it takes to write a strong proposal</a:t>
            </a:r>
          </a:p>
          <a:p>
            <a:r>
              <a:rPr lang="en-US" dirty="0"/>
              <a:t>Learn what turns off grant reviewers</a:t>
            </a:r>
          </a:p>
        </p:txBody>
      </p:sp>
      <p:sp>
        <p:nvSpPr>
          <p:cNvPr id="4" name="Slide Number Placeholder 3">
            <a:extLst>
              <a:ext uri="{FF2B5EF4-FFF2-40B4-BE49-F238E27FC236}">
                <a16:creationId xmlns:a16="http://schemas.microsoft.com/office/drawing/2014/main" id="{D8C8B118-8DF1-42A7-A48B-7AD8D911A459}"/>
              </a:ext>
            </a:extLst>
          </p:cNvPr>
          <p:cNvSpPr>
            <a:spLocks noGrp="1"/>
          </p:cNvSpPr>
          <p:nvPr>
            <p:ph type="sldNum" sz="quarter" idx="4"/>
          </p:nvPr>
        </p:nvSpPr>
        <p:spPr/>
        <p:txBody>
          <a:bodyPr/>
          <a:lstStyle/>
          <a:p>
            <a:fld id="{BBB69291-A384-1346-A27A-D0A1C91B6C32}" type="slidenum">
              <a:rPr lang="en-US" smtClean="0"/>
              <a:pPr/>
              <a:t>5</a:t>
            </a:fld>
            <a:endParaRPr lang="en-US"/>
          </a:p>
        </p:txBody>
      </p:sp>
      <p:sp>
        <p:nvSpPr>
          <p:cNvPr id="5" name="Title 4">
            <a:extLst>
              <a:ext uri="{FF2B5EF4-FFF2-40B4-BE49-F238E27FC236}">
                <a16:creationId xmlns:a16="http://schemas.microsoft.com/office/drawing/2014/main" id="{DD012C96-9440-482F-A7D0-9208FE5BAEF3}"/>
              </a:ext>
            </a:extLst>
          </p:cNvPr>
          <p:cNvSpPr>
            <a:spLocks noGrp="1"/>
          </p:cNvSpPr>
          <p:nvPr>
            <p:ph type="title"/>
          </p:nvPr>
        </p:nvSpPr>
        <p:spPr/>
        <p:txBody>
          <a:bodyPr/>
          <a:lstStyle/>
          <a:p>
            <a:r>
              <a:rPr lang="en-US" dirty="0"/>
              <a:t>Personal Learning Goals</a:t>
            </a:r>
          </a:p>
        </p:txBody>
      </p:sp>
    </p:spTree>
    <p:extLst>
      <p:ext uri="{BB962C8B-B14F-4D97-AF65-F5344CB8AC3E}">
        <p14:creationId xmlns:p14="http://schemas.microsoft.com/office/powerpoint/2010/main" val="797215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91460" y="3507638"/>
            <a:ext cx="3145087" cy="2358815"/>
          </a:xfrm>
          <a:prstGeom prst="rect">
            <a:avLst/>
          </a:prstGeom>
        </p:spPr>
      </p:pic>
      <p:sp>
        <p:nvSpPr>
          <p:cNvPr id="2" name="Content Placeholder 1"/>
          <p:cNvSpPr>
            <a:spLocks noGrp="1"/>
          </p:cNvSpPr>
          <p:nvPr>
            <p:ph idx="1"/>
          </p:nvPr>
        </p:nvSpPr>
        <p:spPr/>
        <p:txBody>
          <a:bodyPr>
            <a:normAutofit fontScale="92500" lnSpcReduction="10000"/>
          </a:bodyPr>
          <a:lstStyle/>
          <a:p>
            <a:r>
              <a:rPr lang="en-US" dirty="0"/>
              <a:t>Research and contact funder</a:t>
            </a:r>
          </a:p>
          <a:p>
            <a:pPr lvl="1"/>
            <a:r>
              <a:rPr lang="en-US" dirty="0"/>
              <a:t>Awards from past funding cycles</a:t>
            </a:r>
          </a:p>
          <a:p>
            <a:pPr lvl="1"/>
            <a:r>
              <a:rPr lang="en-US" dirty="0"/>
              <a:t>Ensure project alignment with funder priorities</a:t>
            </a:r>
          </a:p>
          <a:p>
            <a:pPr lvl="1"/>
            <a:r>
              <a:rPr lang="en-US" dirty="0"/>
              <a:t>Ask questions &amp; develop positive relationship</a:t>
            </a:r>
          </a:p>
          <a:p>
            <a:r>
              <a:rPr lang="en-US" dirty="0"/>
              <a:t>Develop a timeline and plan of action steps with a goal to submit EARLY!</a:t>
            </a:r>
          </a:p>
          <a:p>
            <a:r>
              <a:rPr lang="en-US" dirty="0"/>
              <a:t>Schedule meetings with key players well in advance </a:t>
            </a:r>
          </a:p>
          <a:p>
            <a:pPr lvl="1"/>
            <a:r>
              <a:rPr lang="en-US" dirty="0"/>
              <a:t>Project/program partners</a:t>
            </a:r>
          </a:p>
          <a:p>
            <a:pPr lvl="1"/>
            <a:r>
              <a:rPr lang="en-US" dirty="0"/>
              <a:t>Finance/budget team</a:t>
            </a:r>
          </a:p>
          <a:p>
            <a:pPr lvl="1"/>
            <a:r>
              <a:rPr lang="en-US" dirty="0"/>
              <a:t>Outside individuals to review draft(s)</a:t>
            </a:r>
          </a:p>
          <a:p>
            <a:pPr lvl="1"/>
            <a:r>
              <a:rPr lang="en-US" dirty="0"/>
              <a:t>Others</a:t>
            </a:r>
          </a:p>
        </p:txBody>
      </p:sp>
      <p:sp>
        <p:nvSpPr>
          <p:cNvPr id="3" name="Slide Number Placeholder 2"/>
          <p:cNvSpPr>
            <a:spLocks noGrp="1"/>
          </p:cNvSpPr>
          <p:nvPr>
            <p:ph type="sldNum" sz="quarter" idx="4"/>
          </p:nvPr>
        </p:nvSpPr>
        <p:spPr/>
        <p:txBody>
          <a:bodyPr/>
          <a:lstStyle/>
          <a:p>
            <a:fld id="{BBB69291-A384-1346-A27A-D0A1C91B6C32}" type="slidenum">
              <a:rPr lang="en-US" smtClean="0"/>
              <a:pPr/>
              <a:t>6</a:t>
            </a:fld>
            <a:endParaRPr lang="en-US"/>
          </a:p>
        </p:txBody>
      </p:sp>
      <p:sp>
        <p:nvSpPr>
          <p:cNvPr id="4" name="Title 3"/>
          <p:cNvSpPr>
            <a:spLocks noGrp="1"/>
          </p:cNvSpPr>
          <p:nvPr>
            <p:ph type="title"/>
          </p:nvPr>
        </p:nvSpPr>
        <p:spPr/>
        <p:txBody>
          <a:bodyPr/>
          <a:lstStyle/>
          <a:p>
            <a:r>
              <a:rPr lang="en-US" dirty="0"/>
              <a:t>Pre-Proposal Tips</a:t>
            </a:r>
          </a:p>
        </p:txBody>
      </p:sp>
    </p:spTree>
    <p:extLst>
      <p:ext uri="{BB962C8B-B14F-4D97-AF65-F5344CB8AC3E}">
        <p14:creationId xmlns:p14="http://schemas.microsoft.com/office/powerpoint/2010/main" val="2562965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p:sp>
      <p:sp>
        <p:nvSpPr>
          <p:cNvPr id="3" name="Slide Number Placeholder 2"/>
          <p:cNvSpPr>
            <a:spLocks noGrp="1"/>
          </p:cNvSpPr>
          <p:nvPr>
            <p:ph type="sldNum" sz="quarter" idx="4294967295"/>
          </p:nvPr>
        </p:nvSpPr>
        <p:spPr>
          <a:xfrm>
            <a:off x="0" y="6356350"/>
            <a:ext cx="2743200" cy="365125"/>
          </a:xfrm>
        </p:spPr>
        <p:txBody>
          <a:bodyPr/>
          <a:lstStyle/>
          <a:p>
            <a:fld id="{BBB69291-A384-1346-A27A-D0A1C91B6C32}" type="slidenum">
              <a:rPr lang="en-US" smtClean="0"/>
              <a:pPr/>
              <a:t>7</a:t>
            </a:fld>
            <a:endParaRPr lang="en-US"/>
          </a:p>
        </p:txBody>
      </p:sp>
      <p:pic>
        <p:nvPicPr>
          <p:cNvPr id="6" name="Picture 5" descr="Lysy 4"/>
          <p:cNvPicPr/>
          <p:nvPr/>
        </p:nvPicPr>
        <p:blipFill>
          <a:blip r:embed="rId3">
            <a:extLst>
              <a:ext uri="{28A0092B-C50C-407E-A947-70E740481C1C}">
                <a14:useLocalDpi xmlns:a14="http://schemas.microsoft.com/office/drawing/2010/main" val="0"/>
              </a:ext>
            </a:extLst>
          </a:blip>
          <a:srcRect/>
          <a:stretch>
            <a:fillRect/>
          </a:stretch>
        </p:blipFill>
        <p:spPr bwMode="auto">
          <a:xfrm>
            <a:off x="2480310" y="285750"/>
            <a:ext cx="7029450" cy="5966460"/>
          </a:xfrm>
          <a:prstGeom prst="rect">
            <a:avLst/>
          </a:prstGeom>
          <a:noFill/>
          <a:ln>
            <a:noFill/>
          </a:ln>
        </p:spPr>
      </p:pic>
    </p:spTree>
    <p:extLst>
      <p:ext uri="{BB962C8B-B14F-4D97-AF65-F5344CB8AC3E}">
        <p14:creationId xmlns:p14="http://schemas.microsoft.com/office/powerpoint/2010/main" val="770805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Statement of Need</a:t>
            </a:r>
          </a:p>
          <a:p>
            <a:pPr lvl="1"/>
            <a:r>
              <a:rPr lang="en-US" dirty="0"/>
              <a:t>What is the problem you’re addressing?  How do you know it’s a problem?</a:t>
            </a:r>
          </a:p>
          <a:p>
            <a:r>
              <a:rPr lang="en-US" dirty="0"/>
              <a:t>Clear Statement of Expected Results**</a:t>
            </a:r>
          </a:p>
          <a:p>
            <a:pPr lvl="1"/>
            <a:r>
              <a:rPr lang="en-US" dirty="0"/>
              <a:t>Logic Model</a:t>
            </a:r>
          </a:p>
          <a:p>
            <a:pPr lvl="1"/>
            <a:r>
              <a:rPr lang="en-US" dirty="0"/>
              <a:t>Performance Measures</a:t>
            </a:r>
          </a:p>
          <a:p>
            <a:r>
              <a:rPr lang="en-US" dirty="0"/>
              <a:t>Solid Action Plan – Methods &amp; Approach</a:t>
            </a:r>
          </a:p>
          <a:p>
            <a:pPr lvl="1"/>
            <a:r>
              <a:rPr lang="en-US" dirty="0"/>
              <a:t>Why – evidence that your approach works</a:t>
            </a:r>
          </a:p>
          <a:p>
            <a:pPr lvl="1"/>
            <a:r>
              <a:rPr lang="en-US" dirty="0"/>
              <a:t>4 </a:t>
            </a:r>
            <a:r>
              <a:rPr lang="en-US" dirty="0" err="1"/>
              <a:t>Ws</a:t>
            </a:r>
            <a:r>
              <a:rPr lang="en-US" dirty="0"/>
              <a:t> + 1 H = Who, What, When, Where, How</a:t>
            </a:r>
          </a:p>
          <a:p>
            <a:pPr marL="457200" lvl="1" indent="0">
              <a:buNone/>
            </a:pPr>
            <a:endParaRPr lang="en-US" dirty="0"/>
          </a:p>
          <a:p>
            <a:pPr marL="0" indent="0" algn="ctr">
              <a:buNone/>
            </a:pPr>
            <a:r>
              <a:rPr lang="en-US" sz="1800" dirty="0"/>
              <a:t>**See presentation PPTs from Logic Models and Performance Measures workshops on MUW website:  https://www.muw.org/community-partner-resources</a:t>
            </a:r>
          </a:p>
          <a:p>
            <a:endParaRPr lang="en-US" dirty="0"/>
          </a:p>
        </p:txBody>
      </p:sp>
      <p:sp>
        <p:nvSpPr>
          <p:cNvPr id="3" name="Slide Number Placeholder 2"/>
          <p:cNvSpPr>
            <a:spLocks noGrp="1"/>
          </p:cNvSpPr>
          <p:nvPr>
            <p:ph type="sldNum" sz="quarter" idx="4"/>
          </p:nvPr>
        </p:nvSpPr>
        <p:spPr/>
        <p:txBody>
          <a:bodyPr/>
          <a:lstStyle/>
          <a:p>
            <a:fld id="{BBB69291-A384-1346-A27A-D0A1C91B6C32}" type="slidenum">
              <a:rPr lang="en-US" smtClean="0"/>
              <a:pPr/>
              <a:t>8</a:t>
            </a:fld>
            <a:endParaRPr lang="en-US"/>
          </a:p>
        </p:txBody>
      </p:sp>
      <p:sp>
        <p:nvSpPr>
          <p:cNvPr id="4" name="Title 3"/>
          <p:cNvSpPr>
            <a:spLocks noGrp="1"/>
          </p:cNvSpPr>
          <p:nvPr>
            <p:ph type="title"/>
          </p:nvPr>
        </p:nvSpPr>
        <p:spPr/>
        <p:txBody>
          <a:bodyPr>
            <a:normAutofit fontScale="90000"/>
          </a:bodyPr>
          <a:lstStyle/>
          <a:p>
            <a:r>
              <a:rPr lang="en-US" dirty="0"/>
              <a:t>Crafting a Strong Narrative - Essentials</a:t>
            </a:r>
          </a:p>
        </p:txBody>
      </p:sp>
    </p:spTree>
    <p:extLst>
      <p:ext uri="{BB962C8B-B14F-4D97-AF65-F5344CB8AC3E}">
        <p14:creationId xmlns:p14="http://schemas.microsoft.com/office/powerpoint/2010/main" val="2973332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r>
              <a:rPr lang="en-US" dirty="0"/>
              <a:t>Evaluation Plan</a:t>
            </a:r>
          </a:p>
          <a:p>
            <a:pPr lvl="1"/>
            <a:r>
              <a:rPr lang="en-US" dirty="0"/>
              <a:t>What is your process to measure outcomes?</a:t>
            </a:r>
          </a:p>
          <a:p>
            <a:pPr lvl="1"/>
            <a:r>
              <a:rPr lang="en-US" dirty="0"/>
              <a:t>How will you monitor to ensure you’re on track?</a:t>
            </a:r>
          </a:p>
          <a:p>
            <a:pPr lvl="1"/>
            <a:r>
              <a:rPr lang="en-US" dirty="0"/>
              <a:t>What will you do if you’re off track?</a:t>
            </a:r>
          </a:p>
          <a:p>
            <a:r>
              <a:rPr lang="en-US" dirty="0"/>
              <a:t>Sustainability Plan</a:t>
            </a:r>
          </a:p>
          <a:p>
            <a:pPr lvl="1"/>
            <a:r>
              <a:rPr lang="en-US" dirty="0"/>
              <a:t>Give it thought</a:t>
            </a:r>
          </a:p>
          <a:p>
            <a:pPr lvl="1"/>
            <a:r>
              <a:rPr lang="en-US" dirty="0"/>
              <a:t>Leveraged $$</a:t>
            </a:r>
          </a:p>
          <a:p>
            <a:pPr lvl="1"/>
            <a:r>
              <a:rPr lang="en-US" dirty="0"/>
              <a:t>Don’t forget in-kind resources</a:t>
            </a:r>
          </a:p>
        </p:txBody>
      </p:sp>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79614" y="2386729"/>
            <a:ext cx="1150479" cy="1150479"/>
          </a:xfrm>
        </p:spPr>
      </p:pic>
      <p:sp>
        <p:nvSpPr>
          <p:cNvPr id="3" name="Slide Number Placeholder 2"/>
          <p:cNvSpPr>
            <a:spLocks noGrp="1"/>
          </p:cNvSpPr>
          <p:nvPr>
            <p:ph type="sldNum" sz="quarter" idx="4"/>
          </p:nvPr>
        </p:nvSpPr>
        <p:spPr/>
        <p:txBody>
          <a:bodyPr/>
          <a:lstStyle/>
          <a:p>
            <a:fld id="{BBB69291-A384-1346-A27A-D0A1C91B6C32}" type="slidenum">
              <a:rPr lang="en-US" smtClean="0"/>
              <a:pPr/>
              <a:t>9</a:t>
            </a:fld>
            <a:endParaRPr lang="en-US"/>
          </a:p>
        </p:txBody>
      </p:sp>
      <p:sp>
        <p:nvSpPr>
          <p:cNvPr id="4" name="Title 3"/>
          <p:cNvSpPr>
            <a:spLocks noGrp="1"/>
          </p:cNvSpPr>
          <p:nvPr>
            <p:ph type="title"/>
          </p:nvPr>
        </p:nvSpPr>
        <p:spPr/>
        <p:txBody>
          <a:bodyPr>
            <a:normAutofit fontScale="90000"/>
          </a:bodyPr>
          <a:lstStyle/>
          <a:p>
            <a:r>
              <a:rPr lang="en-US" dirty="0"/>
              <a:t>Crafting a Strong Narrative - Essentials</a:t>
            </a:r>
          </a:p>
        </p:txBody>
      </p:sp>
      <p:pic>
        <p:nvPicPr>
          <p:cNvPr id="9" name="Content Placeholder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1645" y="2386729"/>
            <a:ext cx="1150479" cy="1150479"/>
          </a:xfrm>
          <a:prstGeom prst="rect">
            <a:avLst/>
          </a:prstGeom>
        </p:spPr>
      </p:pic>
      <p:pic>
        <p:nvPicPr>
          <p:cNvPr id="10" name="Content Placeholder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3676" y="2386728"/>
            <a:ext cx="1150479" cy="1150479"/>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63562" y="4373697"/>
            <a:ext cx="1096178" cy="1096178"/>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35946" y="4373697"/>
            <a:ext cx="1096178" cy="1096178"/>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37977" y="4373697"/>
            <a:ext cx="1096178" cy="1096178"/>
          </a:xfrm>
          <a:prstGeom prst="rect">
            <a:avLst/>
          </a:prstGeom>
        </p:spPr>
      </p:pic>
    </p:spTree>
    <p:extLst>
      <p:ext uri="{BB962C8B-B14F-4D97-AF65-F5344CB8AC3E}">
        <p14:creationId xmlns:p14="http://schemas.microsoft.com/office/powerpoint/2010/main" val="3297143072"/>
      </p:ext>
    </p:extLst>
  </p:cSld>
  <p:clrMapOvr>
    <a:masterClrMapping/>
  </p:clrMapOvr>
</p:sld>
</file>

<file path=ppt/theme/theme1.xml><?xml version="1.0" encoding="utf-8"?>
<a:theme xmlns:a="http://schemas.openxmlformats.org/drawingml/2006/main" name="Office Theme">
  <a:themeElements>
    <a:clrScheme name="Custom 130">
      <a:dk1>
        <a:srgbClr val="000000"/>
      </a:dk1>
      <a:lt1>
        <a:srgbClr val="FFFFFF"/>
      </a:lt1>
      <a:dk2>
        <a:srgbClr val="929498"/>
      </a:dk2>
      <a:lt2>
        <a:srgbClr val="E7E6E6"/>
      </a:lt2>
      <a:accent1>
        <a:srgbClr val="004E95"/>
      </a:accent1>
      <a:accent2>
        <a:srgbClr val="649BD3"/>
      </a:accent2>
      <a:accent3>
        <a:srgbClr val="EE4638"/>
      </a:accent3>
      <a:accent4>
        <a:srgbClr val="FBB43E"/>
      </a:accent4>
      <a:accent5>
        <a:srgbClr val="515151"/>
      </a:accent5>
      <a:accent6>
        <a:srgbClr val="EA7200"/>
      </a:accent6>
      <a:hlink>
        <a:srgbClr val="004E95"/>
      </a:hlink>
      <a:folHlink>
        <a:srgbClr val="EE4638"/>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1311</Words>
  <Application>Microsoft Office PowerPoint</Application>
  <PresentationFormat>Widescreen</PresentationFormat>
  <Paragraphs>176</Paragraphs>
  <Slides>23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PowerPoint Presentation</vt:lpstr>
      <vt:lpstr>Agenda</vt:lpstr>
      <vt:lpstr>Before we begin…</vt:lpstr>
      <vt:lpstr>PowerPoint Presentation</vt:lpstr>
      <vt:lpstr>Personal Learning Goals</vt:lpstr>
      <vt:lpstr>Pre-Proposal Tips</vt:lpstr>
      <vt:lpstr>PowerPoint Presentation</vt:lpstr>
      <vt:lpstr>Crafting a Strong Narrative - Essentials</vt:lpstr>
      <vt:lpstr>Crafting a Strong Narrative - Essentials</vt:lpstr>
      <vt:lpstr>Crafting a Strong Narrative - Essentials</vt:lpstr>
      <vt:lpstr>Crafting a Strong Narrative -      What Not To Do</vt:lpstr>
      <vt:lpstr>Crafting a Strong Narrative – Making Reviewers Happy</vt:lpstr>
      <vt:lpstr>Activity:</vt:lpstr>
      <vt:lpstr>Finalizing the Proposal –                Making Reviewers Happy</vt:lpstr>
      <vt:lpstr>Finalizing the Proposal –                Making Reviewers Happy</vt:lpstr>
      <vt:lpstr>Finalizing the Proposal –         What’s Wrong Here?</vt:lpstr>
      <vt:lpstr>Finalizing the Proposal –      Acronym Rules</vt:lpstr>
      <vt:lpstr>Submitting the Proposal –        You’re at the Finish Line!</vt:lpstr>
      <vt:lpstr>Next Steps – Awarded!</vt:lpstr>
      <vt:lpstr>Next Steps - Rejection</vt:lpstr>
      <vt:lpstr>PowerPoint Presentation</vt:lpstr>
      <vt:lpstr>PowerPoint Presentation</vt:lpstr>
      <vt:lpstr>Grant Tips – Sample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2017-03-22T19:41:19Z</dcterms:created>
  <dcterms:modified xsi:type="dcterms:W3CDTF">2019-03-07T18:19:48Z</dcterms:modified>
</cp:coreProperties>
</file>